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66" r:id="rId5"/>
    <p:sldId id="273" r:id="rId6"/>
    <p:sldId id="335" r:id="rId7"/>
    <p:sldId id="425" r:id="rId8"/>
    <p:sldId id="426" r:id="rId9"/>
    <p:sldId id="429" r:id="rId10"/>
    <p:sldId id="433" r:id="rId11"/>
    <p:sldId id="427" r:id="rId12"/>
    <p:sldId id="424" r:id="rId13"/>
    <p:sldId id="428" r:id="rId14"/>
    <p:sldId id="430" r:id="rId15"/>
    <p:sldId id="434" r:id="rId16"/>
    <p:sldId id="435" r:id="rId17"/>
    <p:sldId id="441" r:id="rId18"/>
    <p:sldId id="442" r:id="rId19"/>
    <p:sldId id="443" r:id="rId20"/>
    <p:sldId id="444" r:id="rId21"/>
    <p:sldId id="446" r:id="rId22"/>
    <p:sldId id="445" r:id="rId23"/>
    <p:sldId id="447" r:id="rId24"/>
    <p:sldId id="448" r:id="rId25"/>
    <p:sldId id="449" r:id="rId26"/>
    <p:sldId id="450" r:id="rId27"/>
    <p:sldId id="268" r:id="rId28"/>
  </p:sldIdLst>
  <p:sldSz cx="12192000" cy="6858000"/>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A63A9"/>
    <a:srgbClr val="F6921F"/>
    <a:srgbClr val="237DA0"/>
    <a:srgbClr val="BF4856"/>
    <a:srgbClr val="E77AAE"/>
    <a:srgbClr val="53575B"/>
    <a:srgbClr val="3AB2E6"/>
    <a:srgbClr val="F8D902"/>
    <a:srgbClr val="50BEA2"/>
    <a:srgbClr val="F146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94660"/>
  </p:normalViewPr>
  <p:slideViewPr>
    <p:cSldViewPr snapToGrid="0">
      <p:cViewPr>
        <p:scale>
          <a:sx n="66" d="100"/>
          <a:sy n="66" d="100"/>
        </p:scale>
        <p:origin x="48" y="92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jpeg>
</file>

<file path=ppt/media/image5.jpe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 Title Slide">
    <p:bg>
      <p:bgPr>
        <a:solidFill>
          <a:srgbClr val="53575B"/>
        </a:solidFill>
        <a:effectLst/>
      </p:bgPr>
    </p:bg>
    <p:spTree>
      <p:nvGrpSpPr>
        <p:cNvPr id="1" name=""/>
        <p:cNvGrpSpPr/>
        <p:nvPr/>
      </p:nvGrpSpPr>
      <p:grpSpPr>
        <a:xfrm>
          <a:off x="0" y="0"/>
          <a:ext cx="0" cy="0"/>
          <a:chOff x="0" y="0"/>
          <a:chExt cx="0" cy="0"/>
        </a:xfrm>
      </p:grpSpPr>
      <p:pic>
        <p:nvPicPr>
          <p:cNvPr id="14" name="Picture 13" descr="Chart, bar chart&#10;&#10;Description automatically generated">
            <a:extLst>
              <a:ext uri="{FF2B5EF4-FFF2-40B4-BE49-F238E27FC236}">
                <a16:creationId xmlns:a16="http://schemas.microsoft.com/office/drawing/2014/main" id="{73001D11-C790-4427-B645-3EAEBE005D4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sp>
        <p:nvSpPr>
          <p:cNvPr id="16" name="Title Placeholder 1">
            <a:extLst>
              <a:ext uri="{FF2B5EF4-FFF2-40B4-BE49-F238E27FC236}">
                <a16:creationId xmlns:a16="http://schemas.microsoft.com/office/drawing/2014/main" id="{839068EB-DBA6-4F95-AEC3-4952503FCDCF}"/>
              </a:ext>
            </a:extLst>
          </p:cNvPr>
          <p:cNvSpPr>
            <a:spLocks noGrp="1"/>
          </p:cNvSpPr>
          <p:nvPr>
            <p:ph type="title"/>
          </p:nvPr>
        </p:nvSpPr>
        <p:spPr>
          <a:xfrm>
            <a:off x="3070697" y="1939009"/>
            <a:ext cx="6076416" cy="449743"/>
          </a:xfrm>
          <a:prstGeom prst="rect">
            <a:avLst/>
          </a:prstGeom>
        </p:spPr>
        <p:txBody>
          <a:bodyPr anchor="b">
            <a:normAutofit/>
          </a:bodyPr>
          <a:lstStyle>
            <a:lvl1pPr algn="ctr">
              <a:defRPr>
                <a:solidFill>
                  <a:schemeClr val="bg1"/>
                </a:solidFill>
              </a:defRPr>
            </a:lvl1pPr>
          </a:lstStyle>
          <a:p>
            <a:pPr marL="0" lvl="0"/>
            <a:r>
              <a:rPr lang="en-US"/>
              <a:t>Click to edit Master title style</a:t>
            </a:r>
            <a:endParaRPr lang="en-ZA"/>
          </a:p>
        </p:txBody>
      </p:sp>
      <p:sp>
        <p:nvSpPr>
          <p:cNvPr id="17" name="Text Placeholder 2">
            <a:extLst>
              <a:ext uri="{FF2B5EF4-FFF2-40B4-BE49-F238E27FC236}">
                <a16:creationId xmlns:a16="http://schemas.microsoft.com/office/drawing/2014/main" id="{12ABAC3B-3408-4F8C-926E-26D63A50D41C}"/>
              </a:ext>
            </a:extLst>
          </p:cNvPr>
          <p:cNvSpPr>
            <a:spLocks noGrp="1"/>
          </p:cNvSpPr>
          <p:nvPr>
            <p:ph idx="1"/>
          </p:nvPr>
        </p:nvSpPr>
        <p:spPr>
          <a:xfrm>
            <a:off x="3057792" y="2608141"/>
            <a:ext cx="6076416" cy="1520426"/>
          </a:xfrm>
          <a:prstGeom prst="rect">
            <a:avLst/>
          </a:prstGeom>
        </p:spPr>
        <p:txBody>
          <a:bodyPr vert="horz" lIns="91440" tIns="45720" rIns="91440" bIns="45720" rtlCol="0" anchor="ctr">
            <a:normAutofit/>
          </a:bodyPr>
          <a:lstStyle>
            <a:lvl1pPr marL="0" indent="0" algn="ctr">
              <a:buNone/>
              <a:defRPr>
                <a:solidFill>
                  <a:schemeClr val="bg1"/>
                </a:solidFill>
              </a:defRPr>
            </a:lvl1pPr>
          </a:lstStyle>
          <a:p>
            <a:pPr lvl="0"/>
            <a:r>
              <a:rPr lang="en-US"/>
              <a:t>Click to edit Master text style</a:t>
            </a:r>
          </a:p>
        </p:txBody>
      </p:sp>
      <p:pic>
        <p:nvPicPr>
          <p:cNvPr id="13" name="Picture 12" descr="Text, logo&#10;&#10;Description automatically generated">
            <a:extLst>
              <a:ext uri="{FF2B5EF4-FFF2-40B4-BE49-F238E27FC236}">
                <a16:creationId xmlns:a16="http://schemas.microsoft.com/office/drawing/2014/main" id="{9D4FBD47-0477-3A56-F02A-B059996E0A4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630393" y="5443673"/>
            <a:ext cx="2400986" cy="1398230"/>
          </a:xfrm>
          <a:prstGeom prst="rect">
            <a:avLst/>
          </a:prstGeom>
        </p:spPr>
      </p:pic>
    </p:spTree>
    <p:custDataLst>
      <p:tags r:id="rId1"/>
    </p:custDataLst>
    <p:extLst>
      <p:ext uri="{BB962C8B-B14F-4D97-AF65-F5344CB8AC3E}">
        <p14:creationId xmlns:p14="http://schemas.microsoft.com/office/powerpoint/2010/main" val="94798402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 Blank Slide">
    <p:bg>
      <p:bgPr>
        <a:solidFill>
          <a:srgbClr val="53575B"/>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387F7-D9E1-4723-B576-14BFE5BB69E0}"/>
              </a:ext>
            </a:extLst>
          </p:cNvPr>
          <p:cNvSpPr>
            <a:spLocks noGrp="1"/>
          </p:cNvSpPr>
          <p:nvPr>
            <p:ph type="title"/>
          </p:nvPr>
        </p:nvSpPr>
        <p:spPr>
          <a:xfrm>
            <a:off x="696884" y="691822"/>
            <a:ext cx="10515600" cy="429612"/>
          </a:xfrm>
        </p:spPr>
        <p:txBody>
          <a:bodyPr anchor="b">
            <a:normAutofit/>
          </a:bodyPr>
          <a:lstStyle>
            <a:lvl1pPr>
              <a:defRPr sz="2400">
                <a:solidFill>
                  <a:schemeClr val="bg1"/>
                </a:solidFill>
              </a:defRPr>
            </a:lvl1pPr>
          </a:lstStyle>
          <a:p>
            <a:r>
              <a:rPr lang="en-US"/>
              <a:t>Click to edit Master title style</a:t>
            </a:r>
            <a:endParaRPr lang="en-ZA"/>
          </a:p>
        </p:txBody>
      </p:sp>
      <p:sp>
        <p:nvSpPr>
          <p:cNvPr id="8" name="Text Placeholder 2">
            <a:extLst>
              <a:ext uri="{FF2B5EF4-FFF2-40B4-BE49-F238E27FC236}">
                <a16:creationId xmlns:a16="http://schemas.microsoft.com/office/drawing/2014/main" id="{2D1A43DD-04BA-4B09-BDFA-053208495CB2}"/>
              </a:ext>
            </a:extLst>
          </p:cNvPr>
          <p:cNvSpPr>
            <a:spLocks noGrp="1"/>
          </p:cNvSpPr>
          <p:nvPr>
            <p:ph idx="1"/>
          </p:nvPr>
        </p:nvSpPr>
        <p:spPr>
          <a:xfrm>
            <a:off x="703234" y="1397479"/>
            <a:ext cx="10650566" cy="4537495"/>
          </a:xfrm>
          <a:prstGeom prst="rect">
            <a:avLst/>
          </a:prstGeom>
        </p:spPr>
        <p:txBody>
          <a:bodyPr vert="horz" lIns="91440" tIns="45720" rIns="91440" bIns="45720" rtlCol="0">
            <a:normAutofit/>
          </a:bodyPr>
          <a:lstStyle>
            <a:lvl1pPr>
              <a:lnSpc>
                <a:spcPct val="100000"/>
              </a:lnSpc>
              <a:spcBef>
                <a:spcPts val="0"/>
              </a:spcBef>
              <a:defRPr>
                <a:solidFill>
                  <a:schemeClr val="bg1"/>
                </a:solidFill>
              </a:defRPr>
            </a:lvl1pPr>
            <a:lvl2pPr>
              <a:lnSpc>
                <a:spcPct val="100000"/>
              </a:lnSpc>
              <a:spcBef>
                <a:spcPts val="0"/>
              </a:spcBef>
              <a:defRPr>
                <a:solidFill>
                  <a:schemeClr val="bg1"/>
                </a:solidFill>
              </a:defRPr>
            </a:lvl2pPr>
            <a:lvl3pPr>
              <a:lnSpc>
                <a:spcPct val="100000"/>
              </a:lnSpc>
              <a:spcBef>
                <a:spcPts val="0"/>
              </a:spcBef>
              <a:defRPr>
                <a:solidFill>
                  <a:schemeClr val="bg1"/>
                </a:solidFill>
              </a:defRPr>
            </a:lvl3pPr>
            <a:lvl4pPr>
              <a:lnSpc>
                <a:spcPct val="100000"/>
              </a:lnSpc>
              <a:spcBef>
                <a:spcPts val="0"/>
              </a:spcBef>
              <a:defRPr>
                <a:solidFill>
                  <a:schemeClr val="bg1"/>
                </a:solidFill>
              </a:defRPr>
            </a:lvl4pPr>
            <a:lvl5pPr>
              <a:lnSpc>
                <a:spcPct val="100000"/>
              </a:lnSpc>
              <a:spcBef>
                <a:spcPts val="0"/>
              </a:spcBef>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pic>
        <p:nvPicPr>
          <p:cNvPr id="5" name="Picture 4" descr="Chart, bar chart&#10;&#10;Description automatically generated">
            <a:extLst>
              <a:ext uri="{FF2B5EF4-FFF2-40B4-BE49-F238E27FC236}">
                <a16:creationId xmlns:a16="http://schemas.microsoft.com/office/drawing/2014/main" id="{086D7942-54A5-42C5-B3A0-4AB2595C899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spTree>
    <p:custDataLst>
      <p:tags r:id="rId1"/>
    </p:custDataLst>
    <p:extLst>
      <p:ext uri="{BB962C8B-B14F-4D97-AF65-F5344CB8AC3E}">
        <p14:creationId xmlns:p14="http://schemas.microsoft.com/office/powerpoint/2010/main" val="3944777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G: Logo">
    <p:bg>
      <p:bgPr>
        <a:solidFill>
          <a:srgbClr val="53575B"/>
        </a:solidFill>
        <a:effectLst/>
      </p:bgPr>
    </p:bg>
    <p:spTree>
      <p:nvGrpSpPr>
        <p:cNvPr id="1" name=""/>
        <p:cNvGrpSpPr/>
        <p:nvPr/>
      </p:nvGrpSpPr>
      <p:grpSpPr>
        <a:xfrm>
          <a:off x="0" y="0"/>
          <a:ext cx="0" cy="0"/>
          <a:chOff x="0" y="0"/>
          <a:chExt cx="0" cy="0"/>
        </a:xfrm>
      </p:grpSpPr>
      <p:pic>
        <p:nvPicPr>
          <p:cNvPr id="6" name="Picture 5" descr="Chart, bar chart&#10;&#10;Description automatically generated">
            <a:extLst>
              <a:ext uri="{FF2B5EF4-FFF2-40B4-BE49-F238E27FC236}">
                <a16:creationId xmlns:a16="http://schemas.microsoft.com/office/drawing/2014/main" id="{80089A2D-6827-48E1-8F6D-4BA0C478F0C4}"/>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pic>
        <p:nvPicPr>
          <p:cNvPr id="9" name="Picture 8" descr="Text, logo&#10;&#10;Description automatically generated">
            <a:extLst>
              <a:ext uri="{FF2B5EF4-FFF2-40B4-BE49-F238E27FC236}">
                <a16:creationId xmlns:a16="http://schemas.microsoft.com/office/drawing/2014/main" id="{6F5EC527-1029-D8F1-B990-F97E774264C3}"/>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96412" y="575691"/>
            <a:ext cx="9799176" cy="5706618"/>
          </a:xfrm>
          <a:prstGeom prst="rect">
            <a:avLst/>
          </a:prstGeom>
        </p:spPr>
      </p:pic>
    </p:spTree>
    <p:custDataLst>
      <p:tags r:id="rId1"/>
    </p:custDataLst>
    <p:extLst>
      <p:ext uri="{BB962C8B-B14F-4D97-AF65-F5344CB8AC3E}">
        <p14:creationId xmlns:p14="http://schemas.microsoft.com/office/powerpoint/2010/main" val="1512787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 Title Slide">
    <p:spTree>
      <p:nvGrpSpPr>
        <p:cNvPr id="1" name=""/>
        <p:cNvGrpSpPr/>
        <p:nvPr/>
      </p:nvGrpSpPr>
      <p:grpSpPr>
        <a:xfrm>
          <a:off x="0" y="0"/>
          <a:ext cx="0" cy="0"/>
          <a:chOff x="0" y="0"/>
          <a:chExt cx="0" cy="0"/>
        </a:xfrm>
      </p:grpSpPr>
      <p:pic>
        <p:nvPicPr>
          <p:cNvPr id="14" name="Picture 13" descr="Chart, bar chart&#10;&#10;Description automatically generated">
            <a:extLst>
              <a:ext uri="{FF2B5EF4-FFF2-40B4-BE49-F238E27FC236}">
                <a16:creationId xmlns:a16="http://schemas.microsoft.com/office/drawing/2014/main" id="{F8EF11C3-EF55-4851-986A-9B68ED5EC73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sp>
        <p:nvSpPr>
          <p:cNvPr id="16" name="Title Placeholder 1">
            <a:extLst>
              <a:ext uri="{FF2B5EF4-FFF2-40B4-BE49-F238E27FC236}">
                <a16:creationId xmlns:a16="http://schemas.microsoft.com/office/drawing/2014/main" id="{848B9169-C820-4354-8B1C-84B111A10FE6}"/>
              </a:ext>
            </a:extLst>
          </p:cNvPr>
          <p:cNvSpPr>
            <a:spLocks noGrp="1"/>
          </p:cNvSpPr>
          <p:nvPr>
            <p:ph type="title"/>
          </p:nvPr>
        </p:nvSpPr>
        <p:spPr>
          <a:xfrm>
            <a:off x="3070697" y="1939009"/>
            <a:ext cx="6076416" cy="449743"/>
          </a:xfrm>
          <a:prstGeom prst="rect">
            <a:avLst/>
          </a:prstGeom>
        </p:spPr>
        <p:txBody>
          <a:bodyPr anchor="b">
            <a:normAutofit/>
          </a:bodyPr>
          <a:lstStyle>
            <a:lvl1pPr algn="ctr">
              <a:defRPr>
                <a:solidFill>
                  <a:schemeClr val="tx1"/>
                </a:solidFill>
              </a:defRPr>
            </a:lvl1pPr>
          </a:lstStyle>
          <a:p>
            <a:pPr marL="0" lvl="0"/>
            <a:r>
              <a:rPr lang="en-US"/>
              <a:t>Click to edit Master title style</a:t>
            </a:r>
            <a:endParaRPr lang="en-ZA"/>
          </a:p>
        </p:txBody>
      </p:sp>
      <p:sp>
        <p:nvSpPr>
          <p:cNvPr id="17" name="Text Placeholder 2">
            <a:extLst>
              <a:ext uri="{FF2B5EF4-FFF2-40B4-BE49-F238E27FC236}">
                <a16:creationId xmlns:a16="http://schemas.microsoft.com/office/drawing/2014/main" id="{3996F498-6688-41D0-9753-8EFF1952D218}"/>
              </a:ext>
            </a:extLst>
          </p:cNvPr>
          <p:cNvSpPr>
            <a:spLocks noGrp="1"/>
          </p:cNvSpPr>
          <p:nvPr>
            <p:ph idx="1"/>
          </p:nvPr>
        </p:nvSpPr>
        <p:spPr>
          <a:xfrm>
            <a:off x="3057792" y="2608141"/>
            <a:ext cx="6076416" cy="1520426"/>
          </a:xfrm>
          <a:prstGeom prst="rect">
            <a:avLst/>
          </a:prstGeom>
        </p:spPr>
        <p:txBody>
          <a:bodyPr vert="horz" lIns="91440" tIns="45720" rIns="91440" bIns="45720" rtlCol="0" anchor="ctr">
            <a:normAutofit/>
          </a:bodyPr>
          <a:lstStyle>
            <a:lvl1pPr marL="0" indent="0" algn="ctr">
              <a:buNone/>
              <a:defRPr>
                <a:solidFill>
                  <a:schemeClr val="tx1"/>
                </a:solidFill>
              </a:defRPr>
            </a:lvl1pPr>
          </a:lstStyle>
          <a:p>
            <a:pPr lvl="0"/>
            <a:r>
              <a:rPr lang="en-US"/>
              <a:t>Click to edit Master text style</a:t>
            </a:r>
          </a:p>
        </p:txBody>
      </p:sp>
      <p:pic>
        <p:nvPicPr>
          <p:cNvPr id="21" name="Picture 20" descr="Logo&#10;&#10;Description automatically generated">
            <a:extLst>
              <a:ext uri="{FF2B5EF4-FFF2-40B4-BE49-F238E27FC236}">
                <a16:creationId xmlns:a16="http://schemas.microsoft.com/office/drawing/2014/main" id="{224219C9-174C-79DA-3685-10FA082F4B8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643825" y="5470531"/>
            <a:ext cx="2398529" cy="1396800"/>
          </a:xfrm>
          <a:prstGeom prst="rect">
            <a:avLst/>
          </a:prstGeom>
        </p:spPr>
      </p:pic>
    </p:spTree>
    <p:custDataLst>
      <p:tags r:id="rId1"/>
    </p:custDataLst>
    <p:extLst>
      <p:ext uri="{BB962C8B-B14F-4D97-AF65-F5344CB8AC3E}">
        <p14:creationId xmlns:p14="http://schemas.microsoft.com/office/powerpoint/2010/main" val="337062501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 Blank Slide ">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96C65CE8-12A8-415E-B009-D596112B9DBC}"/>
              </a:ext>
            </a:extLst>
          </p:cNvPr>
          <p:cNvSpPr>
            <a:spLocks noGrp="1"/>
          </p:cNvSpPr>
          <p:nvPr>
            <p:ph type="title"/>
          </p:nvPr>
        </p:nvSpPr>
        <p:spPr>
          <a:xfrm>
            <a:off x="703234" y="681036"/>
            <a:ext cx="10650566" cy="449743"/>
          </a:xfrm>
          <a:prstGeom prst="rect">
            <a:avLst/>
          </a:prstGeom>
        </p:spPr>
        <p:txBody>
          <a:bodyPr anchor="b">
            <a:normAutofit/>
          </a:bodyPr>
          <a:lstStyle/>
          <a:p>
            <a:pPr marL="0" lvl="0"/>
            <a:r>
              <a:rPr lang="en-US"/>
              <a:t>Click to edit Master title style</a:t>
            </a:r>
            <a:endParaRPr lang="en-ZA"/>
          </a:p>
        </p:txBody>
      </p:sp>
      <p:sp>
        <p:nvSpPr>
          <p:cNvPr id="8" name="Text Placeholder 2">
            <a:extLst>
              <a:ext uri="{FF2B5EF4-FFF2-40B4-BE49-F238E27FC236}">
                <a16:creationId xmlns:a16="http://schemas.microsoft.com/office/drawing/2014/main" id="{08F5B697-1FC5-4799-AB1D-81CE99D2D479}"/>
              </a:ext>
            </a:extLst>
          </p:cNvPr>
          <p:cNvSpPr>
            <a:spLocks noGrp="1"/>
          </p:cNvSpPr>
          <p:nvPr>
            <p:ph idx="1"/>
          </p:nvPr>
        </p:nvSpPr>
        <p:spPr>
          <a:xfrm>
            <a:off x="703234" y="1397479"/>
            <a:ext cx="10650566" cy="4375150"/>
          </a:xfrm>
          <a:prstGeom prst="rect">
            <a:avLst/>
          </a:prstGeom>
        </p:spPr>
        <p:txBody>
          <a:bodyPr vert="horz" lIns="91440" tIns="45720" rIns="91440" bIns="45720" rtlCol="0">
            <a:normAutofit/>
          </a:bodyPr>
          <a:lstStyle>
            <a:lvl1pPr>
              <a:lnSpc>
                <a:spcPct val="100000"/>
              </a:lnSpc>
              <a:spcBef>
                <a:spcPts val="0"/>
              </a:spcBef>
              <a:defRPr/>
            </a:lvl1pPr>
            <a:lvl2pPr>
              <a:lnSpc>
                <a:spcPct val="100000"/>
              </a:lnSpc>
              <a:spcBef>
                <a:spcPts val="0"/>
              </a:spcBef>
              <a:defRPr/>
            </a:lvl2pPr>
            <a:lvl3pPr>
              <a:lnSpc>
                <a:spcPct val="100000"/>
              </a:lnSpc>
              <a:spcBef>
                <a:spcPts val="0"/>
              </a:spcBef>
              <a:defRPr/>
            </a:lvl3pPr>
            <a:lvl4pPr>
              <a:lnSpc>
                <a:spcPct val="100000"/>
              </a:lnSpc>
              <a:spcBef>
                <a:spcPts val="0"/>
              </a:spcBef>
              <a:defRPr/>
            </a:lvl4pPr>
            <a:lvl5pPr>
              <a:lnSpc>
                <a:spcPct val="100000"/>
              </a:lnSpc>
              <a:spcBef>
                <a:spcPts val="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pic>
        <p:nvPicPr>
          <p:cNvPr id="5" name="Picture 4" descr="Chart, bar chart&#10;&#10;Description automatically generated">
            <a:extLst>
              <a:ext uri="{FF2B5EF4-FFF2-40B4-BE49-F238E27FC236}">
                <a16:creationId xmlns:a16="http://schemas.microsoft.com/office/drawing/2014/main" id="{E43492F7-8CF0-4078-A35E-AE50B65CC7D9}"/>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spTree>
    <p:custDataLst>
      <p:tags r:id="rId1"/>
    </p:custDataLst>
    <p:extLst>
      <p:ext uri="{BB962C8B-B14F-4D97-AF65-F5344CB8AC3E}">
        <p14:creationId xmlns:p14="http://schemas.microsoft.com/office/powerpoint/2010/main" val="271805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 Logo">
    <p:spTree>
      <p:nvGrpSpPr>
        <p:cNvPr id="1" name=""/>
        <p:cNvGrpSpPr/>
        <p:nvPr/>
      </p:nvGrpSpPr>
      <p:grpSpPr>
        <a:xfrm>
          <a:off x="0" y="0"/>
          <a:ext cx="0" cy="0"/>
          <a:chOff x="0" y="0"/>
          <a:chExt cx="0" cy="0"/>
        </a:xfrm>
      </p:grpSpPr>
      <p:pic>
        <p:nvPicPr>
          <p:cNvPr id="3" name="Picture 2" descr="Chart, bar chart&#10;&#10;Description automatically generated">
            <a:extLst>
              <a:ext uri="{FF2B5EF4-FFF2-40B4-BE49-F238E27FC236}">
                <a16:creationId xmlns:a16="http://schemas.microsoft.com/office/drawing/2014/main" id="{96664B24-D8D6-4E41-8C3B-908D138A6C29}"/>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94301"/>
          <a:stretch/>
        </p:blipFill>
        <p:spPr>
          <a:xfrm rot="5400000">
            <a:off x="9904237" y="4578014"/>
            <a:ext cx="4427434" cy="151200"/>
          </a:xfrm>
          <a:prstGeom prst="rect">
            <a:avLst/>
          </a:prstGeom>
        </p:spPr>
      </p:pic>
      <p:pic>
        <p:nvPicPr>
          <p:cNvPr id="9" name="Picture 8" descr="Logo&#10;&#10;Description automatically generated">
            <a:extLst>
              <a:ext uri="{FF2B5EF4-FFF2-40B4-BE49-F238E27FC236}">
                <a16:creationId xmlns:a16="http://schemas.microsoft.com/office/drawing/2014/main" id="{4D901A9A-A6A2-969A-44BF-4B5EAE1988D9}"/>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96943" y="576000"/>
            <a:ext cx="9798115" cy="5706000"/>
          </a:xfrm>
          <a:prstGeom prst="rect">
            <a:avLst/>
          </a:prstGeom>
        </p:spPr>
      </p:pic>
    </p:spTree>
    <p:custDataLst>
      <p:tags r:id="rId1"/>
    </p:custDataLst>
    <p:extLst>
      <p:ext uri="{BB962C8B-B14F-4D97-AF65-F5344CB8AC3E}">
        <p14:creationId xmlns:p14="http://schemas.microsoft.com/office/powerpoint/2010/main" val="2673737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ACC294-C736-445D-A9D4-8BA9849DF4E4}"/>
              </a:ext>
            </a:extLst>
          </p:cNvPr>
          <p:cNvSpPr>
            <a:spLocks noGrp="1"/>
          </p:cNvSpPr>
          <p:nvPr>
            <p:ph type="title"/>
          </p:nvPr>
        </p:nvSpPr>
        <p:spPr>
          <a:xfrm>
            <a:off x="703234" y="681036"/>
            <a:ext cx="10650566" cy="449743"/>
          </a:xfrm>
          <a:prstGeom prst="rect">
            <a:avLst/>
          </a:prstGeom>
        </p:spPr>
        <p:txBody>
          <a:bodyPr anchor="b">
            <a:normAutofit/>
          </a:bodyPr>
          <a:lstStyle/>
          <a:p>
            <a:pPr marL="0" lvl="0"/>
            <a:r>
              <a:rPr lang="en-US"/>
              <a:t>Click to edit Master title style</a:t>
            </a:r>
            <a:endParaRPr lang="en-ZA"/>
          </a:p>
        </p:txBody>
      </p:sp>
      <p:sp>
        <p:nvSpPr>
          <p:cNvPr id="3" name="Text Placeholder 2">
            <a:extLst>
              <a:ext uri="{FF2B5EF4-FFF2-40B4-BE49-F238E27FC236}">
                <a16:creationId xmlns:a16="http://schemas.microsoft.com/office/drawing/2014/main" id="{1F0362C7-782E-4A16-B4C1-17C85B6009A1}"/>
              </a:ext>
            </a:extLst>
          </p:cNvPr>
          <p:cNvSpPr>
            <a:spLocks noGrp="1"/>
          </p:cNvSpPr>
          <p:nvPr>
            <p:ph type="body" idx="1"/>
          </p:nvPr>
        </p:nvSpPr>
        <p:spPr>
          <a:xfrm>
            <a:off x="703234" y="1397479"/>
            <a:ext cx="10650566" cy="43751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Tree>
    <p:custDataLst>
      <p:tags r:id="rId8"/>
    </p:custDataLst>
    <p:extLst>
      <p:ext uri="{BB962C8B-B14F-4D97-AF65-F5344CB8AC3E}">
        <p14:creationId xmlns:p14="http://schemas.microsoft.com/office/powerpoint/2010/main" val="2772328315"/>
      </p:ext>
    </p:extLst>
  </p:cSld>
  <p:clrMap bg1="lt1" tx1="dk1" bg2="lt2" tx2="dk2" accent1="accent1" accent2="accent2" accent3="accent3" accent4="accent4" accent5="accent5" accent6="accent6" hlink="hlink" folHlink="folHlink"/>
  <p:sldLayoutIdLst>
    <p:sldLayoutId id="2147483667" r:id="rId1"/>
    <p:sldLayoutId id="2147483669" r:id="rId2"/>
    <p:sldLayoutId id="2147483670" r:id="rId3"/>
    <p:sldLayoutId id="2147483662" r:id="rId4"/>
    <p:sldLayoutId id="2147483664" r:id="rId5"/>
    <p:sldLayoutId id="2147483661" r:id="rId6"/>
  </p:sldLayoutIdLst>
  <p:txStyles>
    <p:titleStyle>
      <a:lvl1pPr algn="l" defTabSz="914400" rtl="0" eaLnBrk="1" latinLnBrk="0" hangingPunct="1">
        <a:lnSpc>
          <a:spcPct val="90000"/>
        </a:lnSpc>
        <a:spcBef>
          <a:spcPct val="0"/>
        </a:spcBef>
        <a:buNone/>
        <a:defRPr lang="en-ZA" sz="2400" b="1" kern="1200" dirty="0">
          <a:solidFill>
            <a:schemeClr val="tx1"/>
          </a:solidFill>
          <a:latin typeface="Gill Sans MT" panose="020B05020201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Gill Sans MT" panose="020B05020201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ill Sans MT" panose="020B05020201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ill Sans MT" panose="020B05020201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Gill Sans MT" panose="020B05020201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Gill Sans MT" panose="020B05020201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9.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hyperlink" Target="https://www.techrepublic.com/article/best-ide-software/" TargetMode="Externa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hyperlink" Target="https://www.turing.com/blog/principles-of-software-development-guide" TargetMode="Externa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developer.apple.com/swift/"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8E935-76E5-4600-88F1-8D1D7D7AF1C2}"/>
              </a:ext>
            </a:extLst>
          </p:cNvPr>
          <p:cNvSpPr>
            <a:spLocks noGrp="1"/>
          </p:cNvSpPr>
          <p:nvPr>
            <p:ph type="title"/>
          </p:nvPr>
        </p:nvSpPr>
        <p:spPr>
          <a:xfrm>
            <a:off x="1017174" y="673315"/>
            <a:ext cx="10209293" cy="1715437"/>
          </a:xfrm>
        </p:spPr>
        <p:txBody>
          <a:bodyPr lIns="91440" tIns="45720" rIns="91440" bIns="45720" anchor="b">
            <a:noAutofit/>
          </a:bodyPr>
          <a:lstStyle/>
          <a:p>
            <a:r>
              <a:rPr lang="en-ZA" sz="3600" dirty="0">
                <a:latin typeface="Gill Sans MT"/>
              </a:rPr>
              <a:t>SEN152 – Topic 1: </a:t>
            </a:r>
            <a:br>
              <a:rPr lang="en-ZA" sz="3600" dirty="0">
                <a:latin typeface="Gill Sans MT"/>
              </a:rPr>
            </a:br>
            <a:r>
              <a:rPr lang="en-GB" sz="3600" dirty="0">
                <a:latin typeface="Gill Sans MT"/>
              </a:rPr>
              <a:t>The history of Software Engineering</a:t>
            </a:r>
            <a:endParaRPr lang="en-US" sz="3600" dirty="0">
              <a:latin typeface="Gill Sans MT"/>
            </a:endParaRPr>
          </a:p>
        </p:txBody>
      </p:sp>
      <p:sp>
        <p:nvSpPr>
          <p:cNvPr id="3" name="Content Placeholder 2">
            <a:extLst>
              <a:ext uri="{FF2B5EF4-FFF2-40B4-BE49-F238E27FC236}">
                <a16:creationId xmlns:a16="http://schemas.microsoft.com/office/drawing/2014/main" id="{C1F21499-796C-4B48-A8CD-070B8346CCBD}"/>
              </a:ext>
            </a:extLst>
          </p:cNvPr>
          <p:cNvSpPr>
            <a:spLocks noGrp="1"/>
          </p:cNvSpPr>
          <p:nvPr>
            <p:ph idx="1"/>
          </p:nvPr>
        </p:nvSpPr>
        <p:spPr>
          <a:xfrm>
            <a:off x="461827" y="2758190"/>
            <a:ext cx="11268346" cy="2578308"/>
          </a:xfrm>
        </p:spPr>
        <p:txBody>
          <a:bodyPr vert="horz" lIns="91440" tIns="45720" rIns="91440" bIns="45720" rtlCol="0" anchor="ctr">
            <a:noAutofit/>
          </a:bodyPr>
          <a:lstStyle/>
          <a:p>
            <a:pPr algn="l">
              <a:spcBef>
                <a:spcPts val="900"/>
              </a:spcBef>
              <a:spcAft>
                <a:spcPts val="900"/>
              </a:spcAft>
            </a:pPr>
            <a:r>
              <a:rPr lang="en-US" sz="2800" dirty="0">
                <a:latin typeface="Gill Sans MT"/>
              </a:rPr>
              <a:t>1.1 The software engineering journey</a:t>
            </a:r>
          </a:p>
          <a:p>
            <a:pPr algn="l">
              <a:spcBef>
                <a:spcPts val="900"/>
              </a:spcBef>
              <a:spcAft>
                <a:spcPts val="900"/>
              </a:spcAft>
            </a:pPr>
            <a:r>
              <a:rPr lang="en-US" sz="2800" dirty="0">
                <a:latin typeface="Gill Sans MT"/>
              </a:rPr>
              <a:t>1.2 The software process </a:t>
            </a:r>
          </a:p>
          <a:p>
            <a:pPr algn="l">
              <a:spcBef>
                <a:spcPts val="900"/>
              </a:spcBef>
              <a:spcAft>
                <a:spcPts val="900"/>
              </a:spcAft>
            </a:pPr>
            <a:r>
              <a:rPr lang="en-US" sz="2800" dirty="0">
                <a:latin typeface="Gill Sans MT"/>
              </a:rPr>
              <a:t>1.3 Software development principles</a:t>
            </a:r>
          </a:p>
        </p:txBody>
      </p:sp>
    </p:spTree>
    <p:custDataLst>
      <p:tags r:id="rId1"/>
    </p:custDataLst>
    <p:extLst>
      <p:ext uri="{BB962C8B-B14F-4D97-AF65-F5344CB8AC3E}">
        <p14:creationId xmlns:p14="http://schemas.microsoft.com/office/powerpoint/2010/main" val="36564511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D204-6362-20D9-A256-93ECF68BE5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913DEE-0B10-B4E2-BCE0-4EBD40166DA5}"/>
              </a:ext>
            </a:extLst>
          </p:cNvPr>
          <p:cNvSpPr>
            <a:spLocks noGrp="1"/>
          </p:cNvSpPr>
          <p:nvPr>
            <p:ph type="title"/>
          </p:nvPr>
        </p:nvSpPr>
        <p:spPr/>
        <p:txBody>
          <a:bodyPr lIns="91440" tIns="45720" rIns="91440" bIns="45720" anchor="b">
            <a:normAutofit fontScale="90000"/>
          </a:bodyPr>
          <a:lstStyle/>
          <a:p>
            <a:r>
              <a:rPr lang="en-US" sz="2800" dirty="0">
                <a:latin typeface="Gill Sans MT"/>
              </a:rPr>
              <a:t>(1.1) </a:t>
            </a:r>
            <a:r>
              <a:rPr lang="en-GB" sz="2800" dirty="0">
                <a:latin typeface="Gill Sans MT"/>
              </a:rPr>
              <a:t>The software engineering journey </a:t>
            </a:r>
            <a:endParaRPr lang="en-US" sz="2800" dirty="0">
              <a:latin typeface="Gill Sans MT"/>
            </a:endParaRPr>
          </a:p>
        </p:txBody>
      </p:sp>
      <p:sp>
        <p:nvSpPr>
          <p:cNvPr id="3" name="Content Placeholder 2">
            <a:extLst>
              <a:ext uri="{FF2B5EF4-FFF2-40B4-BE49-F238E27FC236}">
                <a16:creationId xmlns:a16="http://schemas.microsoft.com/office/drawing/2014/main" id="{DD941CEF-8782-11B5-F694-3FE2FD375EB6}"/>
              </a:ext>
            </a:extLst>
          </p:cNvPr>
          <p:cNvSpPr>
            <a:spLocks noGrp="1"/>
          </p:cNvSpPr>
          <p:nvPr>
            <p:ph idx="1"/>
          </p:nvPr>
        </p:nvSpPr>
        <p:spPr>
          <a:xfrm>
            <a:off x="703234" y="1397479"/>
            <a:ext cx="5813680" cy="5266546"/>
          </a:xfrm>
        </p:spPr>
        <p:txBody>
          <a:bodyPr vert="horz" lIns="91440" tIns="45720" rIns="91440" bIns="45720" rtlCol="0" anchor="t">
            <a:noAutofit/>
          </a:bodyPr>
          <a:lstStyle/>
          <a:p>
            <a:pPr marL="0" indent="0">
              <a:buNone/>
            </a:pPr>
            <a:r>
              <a:rPr lang="en-GB" sz="2800" b="1" dirty="0">
                <a:latin typeface="Gill Sans MT"/>
              </a:rPr>
              <a:t>Integrated Development Environments (IDEs)</a:t>
            </a:r>
          </a:p>
          <a:p>
            <a:pPr marL="0" indent="0">
              <a:buNone/>
            </a:pPr>
            <a:endParaRPr lang="en-GB" sz="2800" b="1" dirty="0">
              <a:latin typeface="Gill Sans MT"/>
            </a:endParaRPr>
          </a:p>
          <a:p>
            <a:r>
              <a:rPr lang="en-GB" sz="2400" dirty="0">
                <a:solidFill>
                  <a:schemeClr val="accent6">
                    <a:lumMod val="50000"/>
                  </a:schemeClr>
                </a:solidFill>
                <a:latin typeface="Gill Sans MT"/>
              </a:rPr>
              <a:t>Tools used by software developers to streamline their design and programming experience</a:t>
            </a:r>
          </a:p>
          <a:p>
            <a:endParaRPr lang="en-GB" sz="2400" dirty="0">
              <a:solidFill>
                <a:schemeClr val="accent6">
                  <a:lumMod val="50000"/>
                </a:schemeClr>
              </a:solidFill>
              <a:latin typeface="Gill Sans MT"/>
            </a:endParaRPr>
          </a:p>
          <a:p>
            <a:r>
              <a:rPr lang="en-GB" sz="2400" dirty="0">
                <a:solidFill>
                  <a:schemeClr val="accent6">
                    <a:lumMod val="50000"/>
                  </a:schemeClr>
                </a:solidFill>
                <a:latin typeface="Gill Sans MT"/>
              </a:rPr>
              <a:t>An IDE has an integrated user interface which allows developers to easily create, update and debug code.</a:t>
            </a:r>
          </a:p>
          <a:p>
            <a:pPr marL="0" indent="0">
              <a:buNone/>
            </a:pPr>
            <a:endParaRPr lang="en-GB" sz="2400" dirty="0">
              <a:latin typeface="Gill Sans MT"/>
            </a:endParaRPr>
          </a:p>
          <a:p>
            <a:pPr marL="0" indent="0">
              <a:buNone/>
            </a:pPr>
            <a:r>
              <a:rPr lang="en-GB" sz="2400" dirty="0">
                <a:latin typeface="Gill Sans MT"/>
              </a:rPr>
              <a:t>(Okeke, 2022)</a:t>
            </a:r>
          </a:p>
        </p:txBody>
      </p:sp>
      <p:pic>
        <p:nvPicPr>
          <p:cNvPr id="5122" name="Picture 2">
            <a:extLst>
              <a:ext uri="{FF2B5EF4-FFF2-40B4-BE49-F238E27FC236}">
                <a16:creationId xmlns:a16="http://schemas.microsoft.com/office/drawing/2014/main" id="{193ED421-F3ED-1308-F948-83CB17C8DC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3911" y="3553886"/>
            <a:ext cx="5534260" cy="31101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8319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28EB32-DD9F-6550-AB6F-F1F17B26F3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B63F06-517B-139F-8B48-D5EE2FE57524}"/>
              </a:ext>
            </a:extLst>
          </p:cNvPr>
          <p:cNvSpPr>
            <a:spLocks noGrp="1"/>
          </p:cNvSpPr>
          <p:nvPr>
            <p:ph type="title"/>
          </p:nvPr>
        </p:nvSpPr>
        <p:spPr/>
        <p:txBody>
          <a:bodyPr lIns="91440" tIns="45720" rIns="91440" bIns="45720" anchor="b">
            <a:normAutofit fontScale="90000"/>
          </a:bodyPr>
          <a:lstStyle/>
          <a:p>
            <a:r>
              <a:rPr lang="en-US" sz="2800" dirty="0">
                <a:latin typeface="Gill Sans MT"/>
              </a:rPr>
              <a:t>(1.1) </a:t>
            </a:r>
            <a:r>
              <a:rPr lang="en-GB" sz="2800" dirty="0">
                <a:latin typeface="Gill Sans MT"/>
              </a:rPr>
              <a:t>The software engineering journey </a:t>
            </a:r>
            <a:endParaRPr lang="en-US" sz="2800" dirty="0">
              <a:latin typeface="Gill Sans MT"/>
            </a:endParaRPr>
          </a:p>
        </p:txBody>
      </p:sp>
      <p:sp>
        <p:nvSpPr>
          <p:cNvPr id="3" name="Content Placeholder 2">
            <a:extLst>
              <a:ext uri="{FF2B5EF4-FFF2-40B4-BE49-F238E27FC236}">
                <a16:creationId xmlns:a16="http://schemas.microsoft.com/office/drawing/2014/main" id="{B9687285-96CF-B524-8B0D-E36CB7235F11}"/>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IDEs benefits</a:t>
            </a:r>
          </a:p>
          <a:p>
            <a:pPr marL="0" indent="0">
              <a:buNone/>
            </a:pPr>
            <a:endParaRPr lang="en-GB" sz="2400" dirty="0">
              <a:latin typeface="Gill Sans MT"/>
            </a:endParaRPr>
          </a:p>
          <a:p>
            <a:pPr marL="342900" lvl="0" indent="-342900" algn="just">
              <a:lnSpc>
                <a:spcPct val="130000"/>
              </a:lnSpc>
              <a:buFont typeface="Symbol" panose="05050102010706020507" pitchFamily="18" charset="2"/>
              <a:buChar char=""/>
            </a:pPr>
            <a:r>
              <a:rPr lang="en-GB" sz="2400" i="1" dirty="0">
                <a:solidFill>
                  <a:schemeClr val="accent6">
                    <a:lumMod val="50000"/>
                  </a:schemeClr>
                </a:solidFill>
                <a:latin typeface="Gill Sans MT"/>
              </a:rPr>
              <a:t>IDEs support the development cycle and streamlines the process.</a:t>
            </a:r>
            <a:endParaRPr lang="en-ZA" sz="2400" i="1" dirty="0">
              <a:solidFill>
                <a:schemeClr val="accent6">
                  <a:lumMod val="50000"/>
                </a:schemeClr>
              </a:solidFill>
              <a:latin typeface="Gill Sans MT"/>
            </a:endParaRPr>
          </a:p>
          <a:p>
            <a:pPr marL="342900" lvl="0" indent="-342900" algn="just">
              <a:lnSpc>
                <a:spcPct val="130000"/>
              </a:lnSpc>
              <a:buFont typeface="Symbol" panose="05050102010706020507" pitchFamily="18" charset="2"/>
              <a:buChar char=""/>
            </a:pPr>
            <a:r>
              <a:rPr lang="en-GB" sz="2400" i="1" dirty="0">
                <a:solidFill>
                  <a:schemeClr val="accent6">
                    <a:lumMod val="50000"/>
                  </a:schemeClr>
                </a:solidFill>
                <a:latin typeface="Gill Sans MT"/>
              </a:rPr>
              <a:t>IDEs check for errors automatically and this improves code quality.</a:t>
            </a:r>
            <a:endParaRPr lang="en-ZA" sz="2400" i="1" dirty="0">
              <a:solidFill>
                <a:schemeClr val="accent6">
                  <a:lumMod val="50000"/>
                </a:schemeClr>
              </a:solidFill>
              <a:latin typeface="Gill Sans MT"/>
            </a:endParaRPr>
          </a:p>
          <a:p>
            <a:pPr marL="342900" lvl="0" indent="-342900" algn="just">
              <a:lnSpc>
                <a:spcPct val="130000"/>
              </a:lnSpc>
              <a:buFont typeface="Symbol" panose="05050102010706020507" pitchFamily="18" charset="2"/>
              <a:buChar char=""/>
            </a:pPr>
            <a:r>
              <a:rPr lang="en-GB" sz="2400" i="1" dirty="0">
                <a:solidFill>
                  <a:schemeClr val="accent6">
                    <a:lumMod val="50000"/>
                  </a:schemeClr>
                </a:solidFill>
                <a:latin typeface="Gill Sans MT"/>
              </a:rPr>
              <a:t>Developers can complete code much faster with the capabilities of IDEs. </a:t>
            </a:r>
            <a:endParaRPr lang="en-ZA" sz="2400" i="1" dirty="0">
              <a:solidFill>
                <a:schemeClr val="accent6">
                  <a:lumMod val="50000"/>
                </a:schemeClr>
              </a:solidFill>
              <a:latin typeface="Gill Sans MT"/>
            </a:endParaRPr>
          </a:p>
          <a:p>
            <a:pPr marL="342900" lvl="0" indent="-342900" algn="just">
              <a:lnSpc>
                <a:spcPct val="130000"/>
              </a:lnSpc>
              <a:buFont typeface="Symbol" panose="05050102010706020507" pitchFamily="18" charset="2"/>
              <a:buChar char=""/>
            </a:pPr>
            <a:r>
              <a:rPr lang="en-GB" sz="2400" i="1" dirty="0">
                <a:solidFill>
                  <a:schemeClr val="accent6">
                    <a:lumMod val="50000"/>
                  </a:schemeClr>
                </a:solidFill>
                <a:latin typeface="Gill Sans MT"/>
              </a:rPr>
              <a:t>An IDE provides a centralised space for developers. Version control and debugging tools help developers manage their work more efficiently.</a:t>
            </a:r>
            <a:endParaRPr lang="en-ZA" sz="2400" i="1" dirty="0">
              <a:solidFill>
                <a:schemeClr val="accent6">
                  <a:lumMod val="50000"/>
                </a:schemeClr>
              </a:solidFill>
              <a:latin typeface="Gill Sans MT"/>
            </a:endParaRPr>
          </a:p>
          <a:p>
            <a:pPr marL="342900" lvl="0" indent="-342900" algn="just">
              <a:lnSpc>
                <a:spcPct val="130000"/>
              </a:lnSpc>
              <a:buFont typeface="Symbol" panose="05050102010706020507" pitchFamily="18" charset="2"/>
              <a:buChar char=""/>
            </a:pPr>
            <a:r>
              <a:rPr lang="en-ZA" sz="2400" i="1" dirty="0">
                <a:solidFill>
                  <a:schemeClr val="accent6">
                    <a:lumMod val="50000"/>
                  </a:schemeClr>
                </a:solidFill>
                <a:latin typeface="Gill Sans MT"/>
              </a:rPr>
              <a:t>Developers can quickly and efficiently update and rename code.</a:t>
            </a:r>
          </a:p>
          <a:p>
            <a:pPr marL="0" indent="0">
              <a:buNone/>
            </a:pPr>
            <a:endParaRPr lang="en-GB" sz="2400" dirty="0">
              <a:latin typeface="Gill Sans MT"/>
            </a:endParaRPr>
          </a:p>
          <a:p>
            <a:pPr marL="0" indent="0">
              <a:buNone/>
            </a:pPr>
            <a:r>
              <a:rPr lang="en-GB" sz="2400" dirty="0">
                <a:latin typeface="Gill Sans MT"/>
              </a:rPr>
              <a:t>(Okeke, 2022)</a:t>
            </a:r>
          </a:p>
          <a:p>
            <a:pPr marL="0" indent="0">
              <a:buNone/>
            </a:pPr>
            <a:endParaRPr lang="en-GB" sz="2400" dirty="0">
              <a:latin typeface="Gill Sans MT"/>
            </a:endParaRPr>
          </a:p>
        </p:txBody>
      </p:sp>
    </p:spTree>
    <p:extLst>
      <p:ext uri="{BB962C8B-B14F-4D97-AF65-F5344CB8AC3E}">
        <p14:creationId xmlns:p14="http://schemas.microsoft.com/office/powerpoint/2010/main" val="36823250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31484F-F4E5-5BC6-B197-AAF80D3DE8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AFE511-F0EB-EEBE-5ADF-BA30B6591186}"/>
              </a:ext>
            </a:extLst>
          </p:cNvPr>
          <p:cNvSpPr>
            <a:spLocks noGrp="1"/>
          </p:cNvSpPr>
          <p:nvPr>
            <p:ph type="title"/>
          </p:nvPr>
        </p:nvSpPr>
        <p:spPr/>
        <p:txBody>
          <a:bodyPr lIns="91440" tIns="45720" rIns="91440" bIns="45720" anchor="b">
            <a:normAutofit fontScale="90000"/>
          </a:bodyPr>
          <a:lstStyle/>
          <a:p>
            <a:r>
              <a:rPr lang="en-US" sz="2800" dirty="0">
                <a:latin typeface="Gill Sans MT"/>
              </a:rPr>
              <a:t>(1.1) </a:t>
            </a:r>
            <a:r>
              <a:rPr lang="en-GB" sz="2800" dirty="0">
                <a:latin typeface="Gill Sans MT"/>
              </a:rPr>
              <a:t>The software engineering journey </a:t>
            </a:r>
            <a:endParaRPr lang="en-US" sz="2800" dirty="0">
              <a:latin typeface="Gill Sans MT"/>
            </a:endParaRPr>
          </a:p>
        </p:txBody>
      </p:sp>
      <p:sp>
        <p:nvSpPr>
          <p:cNvPr id="8" name="Content Placeholder 2">
            <a:extLst>
              <a:ext uri="{FF2B5EF4-FFF2-40B4-BE49-F238E27FC236}">
                <a16:creationId xmlns:a16="http://schemas.microsoft.com/office/drawing/2014/main" id="{759BD553-F91B-2506-D46C-05CF4BBD09A0}"/>
              </a:ext>
            </a:extLst>
          </p:cNvPr>
          <p:cNvSpPr txBox="1">
            <a:spLocks/>
          </p:cNvSpPr>
          <p:nvPr/>
        </p:nvSpPr>
        <p:spPr>
          <a:xfrm>
            <a:off x="703234" y="2689984"/>
            <a:ext cx="7991062" cy="2985097"/>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0"/>
              </a:spcBef>
              <a:buFont typeface="Arial" panose="020B0604020202020204" pitchFamily="34" charset="0"/>
              <a:buChar char="•"/>
              <a:defRPr sz="2000" kern="1200">
                <a:solidFill>
                  <a:schemeClr val="tx1"/>
                </a:solidFill>
                <a:latin typeface="Gill Sans MT" panose="020B0502020104020203" pitchFamily="34" charset="0"/>
                <a:ea typeface="+mn-ea"/>
                <a:cs typeface="+mn-cs"/>
              </a:defRPr>
            </a:lvl1pPr>
            <a:lvl2pPr marL="685800" indent="-228600" algn="l" defTabSz="914400" rtl="0" eaLnBrk="1" latinLnBrk="0" hangingPunct="1">
              <a:lnSpc>
                <a:spcPct val="100000"/>
              </a:lnSpc>
              <a:spcBef>
                <a:spcPts val="0"/>
              </a:spcBef>
              <a:buFont typeface="Arial" panose="020B0604020202020204" pitchFamily="34" charset="0"/>
              <a:buChar char="•"/>
              <a:defRPr sz="1800" kern="1200">
                <a:solidFill>
                  <a:schemeClr val="tx1"/>
                </a:solidFill>
                <a:latin typeface="Gill Sans MT" panose="020B0502020104020203" pitchFamily="34" charset="0"/>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Gill Sans MT" panose="020B0502020104020203" pitchFamily="34" charset="0"/>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Gill Sans MT" panose="020B0502020104020203" pitchFamily="34" charset="0"/>
                <a:ea typeface="+mn-ea"/>
                <a:cs typeface="+mn-cs"/>
              </a:defRPr>
            </a:lvl4pPr>
            <a:lvl5pPr marL="20574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Gill Sans MT" panose="020B05020201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rgbClr val="0070C0"/>
                </a:solidFill>
                <a:latin typeface="Gill Sans MT"/>
              </a:rPr>
              <a:t>Discussion:</a:t>
            </a:r>
          </a:p>
          <a:p>
            <a:pPr marL="0" indent="0">
              <a:buFont typeface="Arial" panose="020B0604020202020204" pitchFamily="34" charset="0"/>
              <a:buNone/>
            </a:pPr>
            <a:endParaRPr lang="en-US" sz="2400" b="1" dirty="0">
              <a:solidFill>
                <a:srgbClr val="C00000"/>
              </a:solidFill>
            </a:endParaRPr>
          </a:p>
          <a:p>
            <a:pPr marL="0" indent="0" algn="just">
              <a:lnSpc>
                <a:spcPct val="130000"/>
              </a:lnSpc>
              <a:buNone/>
            </a:pPr>
            <a:r>
              <a:rPr lang="en-GB" sz="2400" b="1" dirty="0">
                <a:solidFill>
                  <a:srgbClr val="0070C0"/>
                </a:solidFill>
                <a:latin typeface="Gill Sans MT"/>
              </a:rPr>
              <a:t>Discuss the classifications of IDEs with your lecturer and fellow students.</a:t>
            </a:r>
            <a:endParaRPr lang="en-ZA" sz="2400" b="1" dirty="0">
              <a:solidFill>
                <a:srgbClr val="0070C0"/>
              </a:solidFill>
              <a:latin typeface="Gill Sans MT"/>
            </a:endParaRPr>
          </a:p>
        </p:txBody>
      </p:sp>
      <p:graphicFrame>
        <p:nvGraphicFramePr>
          <p:cNvPr id="9" name="Table 8">
            <a:extLst>
              <a:ext uri="{FF2B5EF4-FFF2-40B4-BE49-F238E27FC236}">
                <a16:creationId xmlns:a16="http://schemas.microsoft.com/office/drawing/2014/main" id="{CAF8E27F-3C20-6B5D-2630-AAA8ECFAF765}"/>
              </a:ext>
            </a:extLst>
          </p:cNvPr>
          <p:cNvGraphicFramePr>
            <a:graphicFrameLocks noGrp="1"/>
          </p:cNvGraphicFramePr>
          <p:nvPr>
            <p:extLst>
              <p:ext uri="{D42A27DB-BD31-4B8C-83A1-F6EECF244321}">
                <p14:modId xmlns:p14="http://schemas.microsoft.com/office/powerpoint/2010/main" val="2341349574"/>
              </p:ext>
            </p:extLst>
          </p:nvPr>
        </p:nvGraphicFramePr>
        <p:xfrm>
          <a:off x="704126" y="1572228"/>
          <a:ext cx="10325225" cy="640080"/>
        </p:xfrm>
        <a:graphic>
          <a:graphicData uri="http://schemas.openxmlformats.org/drawingml/2006/table">
            <a:tbl>
              <a:tblPr bandRow="1">
                <a:tableStyleId>{5C22544A-7EE6-4342-B048-85BDC9FD1C3A}</a:tableStyleId>
              </a:tblPr>
              <a:tblGrid>
                <a:gridCol w="7995780">
                  <a:extLst>
                    <a:ext uri="{9D8B030D-6E8A-4147-A177-3AD203B41FA5}">
                      <a16:colId xmlns:a16="http://schemas.microsoft.com/office/drawing/2014/main" val="361505402"/>
                    </a:ext>
                  </a:extLst>
                </a:gridCol>
                <a:gridCol w="2329445">
                  <a:extLst>
                    <a:ext uri="{9D8B030D-6E8A-4147-A177-3AD203B41FA5}">
                      <a16:colId xmlns:a16="http://schemas.microsoft.com/office/drawing/2014/main" val="2257782183"/>
                    </a:ext>
                  </a:extLst>
                </a:gridCol>
              </a:tblGrid>
              <a:tr h="596844">
                <a:tc>
                  <a:txBody>
                    <a:bodyPr/>
                    <a:lstStyle/>
                    <a:p>
                      <a:r>
                        <a:rPr lang="en-US" sz="1800" b="0" i="0" u="none" strike="noStrike" kern="1200" dirty="0">
                          <a:solidFill>
                            <a:srgbClr val="0070C0"/>
                          </a:solidFill>
                          <a:effectLst/>
                          <a:latin typeface="Arial"/>
                          <a:ea typeface="+mn-ea"/>
                          <a:cs typeface="+mn-cs"/>
                        </a:rPr>
                        <a:t>Read:</a:t>
                      </a:r>
                    </a:p>
                    <a:p>
                      <a:r>
                        <a:rPr lang="en-GB" sz="1800" u="sng" kern="1200" dirty="0">
                          <a:solidFill>
                            <a:schemeClr val="dk1"/>
                          </a:solidFill>
                          <a:effectLst/>
                          <a:latin typeface="+mn-lt"/>
                          <a:ea typeface="+mn-ea"/>
                          <a:cs typeface="+mn-cs"/>
                          <a:hlinkClick r:id="rId2"/>
                        </a:rPr>
                        <a:t>https://www.techrepublic.com/article/best-ide-software/</a:t>
                      </a:r>
                      <a:endParaRPr lang="en-US" sz="1800" b="0" i="0" u="none" strike="noStrike" kern="1200" dirty="0">
                        <a:solidFill>
                          <a:srgbClr val="0070C0"/>
                        </a:solidFill>
                        <a:effectLst/>
                        <a:latin typeface="Arial"/>
                        <a:ea typeface="+mn-ea"/>
                        <a:cs typeface="+mn-cs"/>
                      </a:endParaRPr>
                    </a:p>
                  </a:txBody>
                  <a:tcPr anchor="ctr">
                    <a:lnL w="12700" cap="flat" cmpd="sng" algn="ctr">
                      <a:solidFill>
                        <a:srgbClr val="4EBEAE"/>
                      </a:solidFill>
                      <a:prstDash val="solid"/>
                      <a:round/>
                      <a:headEnd type="none" w="med" len="med"/>
                      <a:tailEnd type="none" w="med" len="med"/>
                    </a:lnL>
                    <a:lnR w="12700" cap="flat" cmpd="sng" algn="ctr">
                      <a:solidFill>
                        <a:srgbClr val="4EBEAE"/>
                      </a:solidFill>
                      <a:prstDash val="solid"/>
                      <a:round/>
                      <a:headEnd type="none" w="med" len="med"/>
                      <a:tailEnd type="none" w="med" len="med"/>
                    </a:lnR>
                    <a:lnT w="12700" cap="flat" cmpd="sng" algn="ctr">
                      <a:solidFill>
                        <a:srgbClr val="4EBEAE"/>
                      </a:solidFill>
                      <a:prstDash val="solid"/>
                      <a:round/>
                      <a:headEnd type="none" w="med" len="med"/>
                      <a:tailEnd type="none" w="med" len="med"/>
                    </a:lnT>
                    <a:lnB w="12700" cap="flat" cmpd="sng" algn="ctr">
                      <a:solidFill>
                        <a:srgbClr val="4EBEAE"/>
                      </a:solidFill>
                      <a:prstDash val="solid"/>
                      <a:round/>
                      <a:headEnd type="none" w="med" len="med"/>
                      <a:tailEnd type="none" w="med" len="med"/>
                    </a:lnB>
                    <a:noFill/>
                  </a:tcPr>
                </a:tc>
                <a:tc>
                  <a:txBody>
                    <a:bodyPr/>
                    <a:lstStyle/>
                    <a:p>
                      <a:r>
                        <a:rPr lang="en-US" sz="1800" b="0" i="0" u="none" strike="noStrike" noProof="0" dirty="0">
                          <a:solidFill>
                            <a:srgbClr val="000000"/>
                          </a:solidFill>
                          <a:effectLst/>
                          <a:latin typeface="Arial"/>
                        </a:rPr>
                        <a:t>Article duration: </a:t>
                      </a:r>
                      <a:endParaRPr lang="en-US" dirty="0"/>
                    </a:p>
                    <a:p>
                      <a:pPr lvl="0">
                        <a:buNone/>
                      </a:pPr>
                      <a:r>
                        <a:rPr lang="en-US" sz="1800" b="0" i="0" u="none" strike="noStrike" noProof="0" dirty="0">
                          <a:solidFill>
                            <a:srgbClr val="000000"/>
                          </a:solidFill>
                          <a:effectLst/>
                          <a:latin typeface="Arial"/>
                        </a:rPr>
                        <a:t>05:00 (estimated)</a:t>
                      </a:r>
                    </a:p>
                  </a:txBody>
                  <a:tcPr anchor="ctr">
                    <a:lnL w="12700" cap="flat" cmpd="sng" algn="ctr">
                      <a:solidFill>
                        <a:srgbClr val="4EBEAE"/>
                      </a:solidFill>
                      <a:prstDash val="solid"/>
                      <a:round/>
                      <a:headEnd type="none" w="med" len="med"/>
                      <a:tailEnd type="none" w="med" len="med"/>
                    </a:lnL>
                    <a:lnR w="12700" cap="flat" cmpd="sng" algn="ctr">
                      <a:solidFill>
                        <a:srgbClr val="4EBEAE"/>
                      </a:solidFill>
                      <a:prstDash val="solid"/>
                      <a:round/>
                      <a:headEnd type="none" w="med" len="med"/>
                      <a:tailEnd type="none" w="med" len="med"/>
                    </a:lnR>
                    <a:lnT w="12700" cap="flat" cmpd="sng" algn="ctr">
                      <a:solidFill>
                        <a:srgbClr val="4EBEAE"/>
                      </a:solidFill>
                      <a:prstDash val="solid"/>
                      <a:round/>
                      <a:headEnd type="none" w="med" len="med"/>
                      <a:tailEnd type="none" w="med" len="med"/>
                    </a:lnT>
                    <a:lnB w="12700" cap="flat" cmpd="sng" algn="ctr">
                      <a:solidFill>
                        <a:srgbClr val="4EBEAE"/>
                      </a:solidFill>
                      <a:prstDash val="solid"/>
                      <a:round/>
                      <a:headEnd type="none" w="med" len="med"/>
                      <a:tailEnd type="none" w="med" len="med"/>
                    </a:lnB>
                    <a:noFill/>
                  </a:tcPr>
                </a:tc>
                <a:extLst>
                  <a:ext uri="{0D108BD9-81ED-4DB2-BD59-A6C34878D82A}">
                    <a16:rowId xmlns:a16="http://schemas.microsoft.com/office/drawing/2014/main" val="427530935"/>
                  </a:ext>
                </a:extLst>
              </a:tr>
            </a:tbl>
          </a:graphicData>
        </a:graphic>
      </p:graphicFrame>
    </p:spTree>
    <p:extLst>
      <p:ext uri="{BB962C8B-B14F-4D97-AF65-F5344CB8AC3E}">
        <p14:creationId xmlns:p14="http://schemas.microsoft.com/office/powerpoint/2010/main" val="3592654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B7BA86-7EB3-B71D-2530-9A181F3024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D8E278-AFCB-779A-2A85-0D4C20718961}"/>
              </a:ext>
            </a:extLst>
          </p:cNvPr>
          <p:cNvSpPr>
            <a:spLocks noGrp="1"/>
          </p:cNvSpPr>
          <p:nvPr>
            <p:ph type="title"/>
          </p:nvPr>
        </p:nvSpPr>
        <p:spPr/>
        <p:txBody>
          <a:bodyPr lIns="91440" tIns="45720" rIns="91440" bIns="45720" anchor="b">
            <a:normAutofit fontScale="90000"/>
          </a:bodyPr>
          <a:lstStyle/>
          <a:p>
            <a:r>
              <a:rPr lang="en-US" sz="2800" dirty="0">
                <a:latin typeface="Gill Sans MT"/>
              </a:rPr>
              <a:t>(1.2) </a:t>
            </a:r>
            <a:r>
              <a:rPr lang="en-GB" sz="2800" dirty="0">
                <a:latin typeface="Gill Sans MT"/>
              </a:rPr>
              <a:t>The software engineering process </a:t>
            </a:r>
            <a:endParaRPr lang="en-US" sz="2800" dirty="0">
              <a:latin typeface="Gill Sans MT"/>
            </a:endParaRPr>
          </a:p>
        </p:txBody>
      </p:sp>
      <p:sp>
        <p:nvSpPr>
          <p:cNvPr id="3" name="Content Placeholder 2">
            <a:extLst>
              <a:ext uri="{FF2B5EF4-FFF2-40B4-BE49-F238E27FC236}">
                <a16:creationId xmlns:a16="http://schemas.microsoft.com/office/drawing/2014/main" id="{7A0B8C6E-8EDE-698E-4B2F-D3B4C0268D23}"/>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Software engineering in the organisation</a:t>
            </a:r>
          </a:p>
          <a:p>
            <a:pPr marL="0" indent="0">
              <a:buNone/>
            </a:pPr>
            <a:endParaRPr lang="en-GB" sz="2400" dirty="0">
              <a:latin typeface="Gill Sans MT"/>
            </a:endParaRPr>
          </a:p>
          <a:p>
            <a:pPr marL="0" indent="0">
              <a:buNone/>
            </a:pPr>
            <a:r>
              <a:rPr lang="en-GB" sz="2400" dirty="0">
                <a:solidFill>
                  <a:srgbClr val="C00000"/>
                </a:solidFill>
                <a:latin typeface="Gill Sans MT"/>
              </a:rPr>
              <a:t>Software Engineering is defined as the “</a:t>
            </a:r>
            <a:r>
              <a:rPr lang="en-ZA" sz="2400" dirty="0">
                <a:solidFill>
                  <a:srgbClr val="C00000"/>
                </a:solidFill>
                <a:latin typeface="Gill Sans MT"/>
              </a:rPr>
              <a:t>systematic application of scientific and technological knowledge, methods, and experience to the design, implementation, testing, and documentation of software” (</a:t>
            </a:r>
            <a:r>
              <a:rPr lang="en-ZA" sz="2400" dirty="0" err="1">
                <a:solidFill>
                  <a:srgbClr val="C00000"/>
                </a:solidFill>
                <a:latin typeface="Gill Sans MT"/>
              </a:rPr>
              <a:t>Letaw</a:t>
            </a:r>
            <a:r>
              <a:rPr lang="en-ZA" sz="2400" dirty="0">
                <a:solidFill>
                  <a:srgbClr val="C00000"/>
                </a:solidFill>
                <a:latin typeface="Gill Sans MT"/>
              </a:rPr>
              <a:t>, 2024).</a:t>
            </a:r>
            <a:endParaRPr lang="en-GB" sz="2400" dirty="0">
              <a:solidFill>
                <a:srgbClr val="C00000"/>
              </a:solidFill>
              <a:latin typeface="Gill Sans MT"/>
            </a:endParaRPr>
          </a:p>
          <a:p>
            <a:pPr marL="0" indent="0">
              <a:buNone/>
            </a:pPr>
            <a:endParaRPr lang="en-GB" sz="2400" dirty="0">
              <a:latin typeface="Gill Sans MT"/>
            </a:endParaRPr>
          </a:p>
          <a:p>
            <a:pPr marL="0" indent="0">
              <a:buNone/>
            </a:pPr>
            <a:r>
              <a:rPr lang="en-GB" sz="2400" dirty="0">
                <a:latin typeface="Gill Sans MT"/>
              </a:rPr>
              <a:t>Organisations that do not possess the required IT functions to support systems development, will outsource the systems development project to a third-party IT company.</a:t>
            </a:r>
            <a:endParaRPr lang="en-ZA" sz="2400" dirty="0">
              <a:latin typeface="Gill Sans MT"/>
            </a:endParaRPr>
          </a:p>
          <a:p>
            <a:pPr marL="0" indent="0">
              <a:buNone/>
            </a:pPr>
            <a:endParaRPr lang="en-GB" sz="2400" dirty="0">
              <a:latin typeface="Gill Sans MT"/>
            </a:endParaRPr>
          </a:p>
          <a:p>
            <a:pPr marL="0" indent="0">
              <a:buNone/>
            </a:pPr>
            <a:r>
              <a:rPr lang="en-GB" sz="2400" dirty="0">
                <a:latin typeface="Gill Sans MT"/>
              </a:rPr>
              <a:t>There is no one set of global methodologies or techniques which could be adopted for software development as software systems come in various sizes and types (Sommerville, 2009). </a:t>
            </a:r>
          </a:p>
        </p:txBody>
      </p:sp>
    </p:spTree>
    <p:extLst>
      <p:ext uri="{BB962C8B-B14F-4D97-AF65-F5344CB8AC3E}">
        <p14:creationId xmlns:p14="http://schemas.microsoft.com/office/powerpoint/2010/main" val="9408390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A1C00C-B715-BA7E-4778-2931091F43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EE181B-687B-19D4-E45E-45C85E2EBB5E}"/>
              </a:ext>
            </a:extLst>
          </p:cNvPr>
          <p:cNvSpPr>
            <a:spLocks noGrp="1"/>
          </p:cNvSpPr>
          <p:nvPr>
            <p:ph type="title"/>
          </p:nvPr>
        </p:nvSpPr>
        <p:spPr/>
        <p:txBody>
          <a:bodyPr lIns="91440" tIns="45720" rIns="91440" bIns="45720" anchor="b">
            <a:normAutofit fontScale="90000"/>
          </a:bodyPr>
          <a:lstStyle/>
          <a:p>
            <a:r>
              <a:rPr lang="en-US" sz="2800" dirty="0">
                <a:latin typeface="Gill Sans MT"/>
              </a:rPr>
              <a:t>(1.2) </a:t>
            </a:r>
            <a:r>
              <a:rPr lang="en-GB" sz="2800" dirty="0">
                <a:latin typeface="Gill Sans MT"/>
              </a:rPr>
              <a:t>The software engineering process </a:t>
            </a:r>
            <a:endParaRPr lang="en-US" sz="2800" dirty="0">
              <a:latin typeface="Gill Sans MT"/>
            </a:endParaRPr>
          </a:p>
        </p:txBody>
      </p:sp>
      <p:sp>
        <p:nvSpPr>
          <p:cNvPr id="3" name="Content Placeholder 2">
            <a:extLst>
              <a:ext uri="{FF2B5EF4-FFF2-40B4-BE49-F238E27FC236}">
                <a16:creationId xmlns:a16="http://schemas.microsoft.com/office/drawing/2014/main" id="{4DF1F145-58B1-11A8-A5E8-A3CCFB609AB7}"/>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Software engineering in the organisation</a:t>
            </a:r>
          </a:p>
          <a:p>
            <a:pPr marL="0" indent="0">
              <a:buNone/>
            </a:pPr>
            <a:endParaRPr lang="en-GB" sz="2400" dirty="0">
              <a:latin typeface="Gill Sans MT"/>
            </a:endParaRPr>
          </a:p>
          <a:p>
            <a:pPr marL="0" indent="0">
              <a:buNone/>
            </a:pPr>
            <a:r>
              <a:rPr lang="en-GB" sz="2400" dirty="0">
                <a:latin typeface="Gill Sans MT"/>
              </a:rPr>
              <a:t>Sommerville (2011) states that “a professionally developed software system is often more than a single program. </a:t>
            </a:r>
            <a:r>
              <a:rPr lang="en-GB" sz="2400" dirty="0">
                <a:solidFill>
                  <a:srgbClr val="0070C0"/>
                </a:solidFill>
                <a:latin typeface="Gill Sans MT"/>
              </a:rPr>
              <a:t>The system usually consists of a number of separate programs and configuration files that are used to set up these programs. </a:t>
            </a:r>
            <a:r>
              <a:rPr lang="en-GB" sz="2400" dirty="0">
                <a:solidFill>
                  <a:schemeClr val="accent2">
                    <a:lumMod val="50000"/>
                  </a:schemeClr>
                </a:solidFill>
                <a:latin typeface="Gill Sans MT"/>
              </a:rPr>
              <a:t>It may include system documentation, which describes the structure of the system; user documentation, which explains how to use the system, and websites for users to download recent product information”.</a:t>
            </a:r>
            <a:endParaRPr lang="en-ZA" sz="2400" dirty="0">
              <a:solidFill>
                <a:schemeClr val="accent2">
                  <a:lumMod val="50000"/>
                </a:schemeClr>
              </a:solidFill>
              <a:latin typeface="Gill Sans MT"/>
            </a:endParaRPr>
          </a:p>
          <a:p>
            <a:pPr marL="0" indent="0">
              <a:buNone/>
            </a:pPr>
            <a:endParaRPr lang="en-GB" sz="2400" dirty="0">
              <a:latin typeface="Gill Sans MT"/>
            </a:endParaRPr>
          </a:p>
        </p:txBody>
      </p:sp>
    </p:spTree>
    <p:extLst>
      <p:ext uri="{BB962C8B-B14F-4D97-AF65-F5344CB8AC3E}">
        <p14:creationId xmlns:p14="http://schemas.microsoft.com/office/powerpoint/2010/main" val="20770015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8CB4D3-8318-2538-2FA0-1F606DEB2E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6C43E5-1854-3E62-5EA2-6BC88A2FA7B6}"/>
              </a:ext>
            </a:extLst>
          </p:cNvPr>
          <p:cNvSpPr>
            <a:spLocks noGrp="1"/>
          </p:cNvSpPr>
          <p:nvPr>
            <p:ph type="title"/>
          </p:nvPr>
        </p:nvSpPr>
        <p:spPr/>
        <p:txBody>
          <a:bodyPr lIns="91440" tIns="45720" rIns="91440" bIns="45720" anchor="b">
            <a:normAutofit fontScale="90000"/>
          </a:bodyPr>
          <a:lstStyle/>
          <a:p>
            <a:r>
              <a:rPr lang="en-US" sz="2800" dirty="0">
                <a:latin typeface="Gill Sans MT"/>
              </a:rPr>
              <a:t>(1.2) </a:t>
            </a:r>
            <a:r>
              <a:rPr lang="en-GB" sz="2800" dirty="0">
                <a:latin typeface="Gill Sans MT"/>
              </a:rPr>
              <a:t>The software engineering process </a:t>
            </a:r>
            <a:endParaRPr lang="en-US" sz="2800" dirty="0">
              <a:latin typeface="Gill Sans MT"/>
            </a:endParaRPr>
          </a:p>
        </p:txBody>
      </p:sp>
      <p:sp>
        <p:nvSpPr>
          <p:cNvPr id="3" name="Content Placeholder 2">
            <a:extLst>
              <a:ext uri="{FF2B5EF4-FFF2-40B4-BE49-F238E27FC236}">
                <a16:creationId xmlns:a16="http://schemas.microsoft.com/office/drawing/2014/main" id="{58BFB143-C40F-0BC4-9EC1-A7960E8352BA}"/>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Software engineering participants</a:t>
            </a:r>
          </a:p>
          <a:p>
            <a:pPr marL="0" indent="0">
              <a:buNone/>
            </a:pPr>
            <a:endParaRPr lang="en-GB" sz="2400" dirty="0">
              <a:latin typeface="Gill Sans MT"/>
            </a:endParaRPr>
          </a:p>
          <a:p>
            <a:r>
              <a:rPr lang="en-GB" sz="2400" dirty="0">
                <a:latin typeface="Gill Sans MT"/>
              </a:rPr>
              <a:t>Participants from various fields are required to oversee a software project (Lee, 2013). </a:t>
            </a:r>
          </a:p>
          <a:p>
            <a:r>
              <a:rPr lang="en-GB" sz="2400" dirty="0">
                <a:solidFill>
                  <a:schemeClr val="accent2">
                    <a:lumMod val="50000"/>
                  </a:schemeClr>
                </a:solidFill>
                <a:latin typeface="Gill Sans MT"/>
              </a:rPr>
              <a:t>A software development project today could include systems analysts, project managers, business analysts, system architects, programmers, testers, senior management, end-users, or even outsourced human resources.</a:t>
            </a:r>
          </a:p>
          <a:p>
            <a:r>
              <a:rPr lang="en-GB" sz="2400" dirty="0">
                <a:latin typeface="Gill Sans MT"/>
              </a:rPr>
              <a:t>The term ‘stakeholder’ requires the project manager to include all who are directly and indirectly affected by the new software development project.</a:t>
            </a:r>
          </a:p>
          <a:p>
            <a:r>
              <a:rPr lang="en-GB" sz="2400" dirty="0">
                <a:solidFill>
                  <a:schemeClr val="accent2">
                    <a:lumMod val="50000"/>
                  </a:schemeClr>
                </a:solidFill>
                <a:latin typeface="Gill Sans MT"/>
              </a:rPr>
              <a:t>Higher management might be more concerned with administrative and conceptual skills, as they are responsible to understand the bigger picture and how the software project fits into the business strategy and vision (</a:t>
            </a:r>
            <a:r>
              <a:rPr lang="en-GB" sz="2400" dirty="0" err="1">
                <a:solidFill>
                  <a:schemeClr val="accent2">
                    <a:lumMod val="50000"/>
                  </a:schemeClr>
                </a:solidFill>
                <a:latin typeface="Gill Sans MT"/>
              </a:rPr>
              <a:t>Letaw</a:t>
            </a:r>
            <a:r>
              <a:rPr lang="en-GB" sz="2400" dirty="0">
                <a:solidFill>
                  <a:schemeClr val="accent2">
                    <a:lumMod val="50000"/>
                  </a:schemeClr>
                </a:solidFill>
                <a:latin typeface="Gill Sans MT"/>
              </a:rPr>
              <a:t>, 2024).</a:t>
            </a:r>
            <a:endParaRPr lang="en-ZA" sz="2400" dirty="0">
              <a:solidFill>
                <a:schemeClr val="accent2">
                  <a:lumMod val="50000"/>
                </a:schemeClr>
              </a:solidFill>
              <a:latin typeface="Gill Sans MT"/>
            </a:endParaRPr>
          </a:p>
          <a:p>
            <a:pPr marL="0" indent="0">
              <a:buNone/>
            </a:pPr>
            <a:endParaRPr lang="en-GB" sz="2400" dirty="0">
              <a:latin typeface="Gill Sans MT"/>
            </a:endParaRPr>
          </a:p>
          <a:p>
            <a:pPr marL="0" indent="0">
              <a:buNone/>
            </a:pPr>
            <a:endParaRPr lang="en-GB" sz="2400" dirty="0">
              <a:latin typeface="Gill Sans MT"/>
            </a:endParaRPr>
          </a:p>
          <a:p>
            <a:pPr marL="0" indent="0">
              <a:buNone/>
            </a:pPr>
            <a:endParaRPr lang="en-GB" sz="2400" dirty="0">
              <a:latin typeface="Gill Sans MT"/>
            </a:endParaRPr>
          </a:p>
        </p:txBody>
      </p:sp>
    </p:spTree>
    <p:extLst>
      <p:ext uri="{BB962C8B-B14F-4D97-AF65-F5344CB8AC3E}">
        <p14:creationId xmlns:p14="http://schemas.microsoft.com/office/powerpoint/2010/main" val="29406777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F3A6CF-4A72-1DF1-ABC3-D30736D277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878BD0-73DE-CA1B-1652-327CCE614397}"/>
              </a:ext>
            </a:extLst>
          </p:cNvPr>
          <p:cNvSpPr>
            <a:spLocks noGrp="1"/>
          </p:cNvSpPr>
          <p:nvPr>
            <p:ph type="title"/>
          </p:nvPr>
        </p:nvSpPr>
        <p:spPr/>
        <p:txBody>
          <a:bodyPr lIns="91440" tIns="45720" rIns="91440" bIns="45720" anchor="b">
            <a:normAutofit fontScale="90000"/>
          </a:bodyPr>
          <a:lstStyle/>
          <a:p>
            <a:r>
              <a:rPr lang="en-US" sz="2800" dirty="0">
                <a:latin typeface="Gill Sans MT"/>
              </a:rPr>
              <a:t>(1.2) </a:t>
            </a:r>
            <a:r>
              <a:rPr lang="en-GB" sz="2800" dirty="0">
                <a:latin typeface="Gill Sans MT"/>
              </a:rPr>
              <a:t>The software engineering process </a:t>
            </a:r>
            <a:endParaRPr lang="en-US" sz="2800" dirty="0">
              <a:latin typeface="Gill Sans MT"/>
            </a:endParaRPr>
          </a:p>
        </p:txBody>
      </p:sp>
      <p:sp>
        <p:nvSpPr>
          <p:cNvPr id="3" name="Content Placeholder 2">
            <a:extLst>
              <a:ext uri="{FF2B5EF4-FFF2-40B4-BE49-F238E27FC236}">
                <a16:creationId xmlns:a16="http://schemas.microsoft.com/office/drawing/2014/main" id="{584815F6-FF1D-3C9F-3A61-BCBDD8C376A8}"/>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Cloud computing and Artificial Intelligence (AI) </a:t>
            </a:r>
          </a:p>
          <a:p>
            <a:pPr marL="0" indent="0">
              <a:buNone/>
            </a:pPr>
            <a:endParaRPr lang="en-GB" sz="2400" dirty="0">
              <a:latin typeface="Gill Sans MT"/>
            </a:endParaRPr>
          </a:p>
          <a:p>
            <a:pPr marL="0" indent="0">
              <a:buNone/>
            </a:pPr>
            <a:endParaRPr lang="en-GB" sz="2400" dirty="0">
              <a:latin typeface="Gill Sans MT"/>
            </a:endParaRPr>
          </a:p>
          <a:p>
            <a:pPr marL="0" indent="0">
              <a:buNone/>
            </a:pPr>
            <a:endParaRPr lang="en-GB" sz="2400" dirty="0">
              <a:latin typeface="Gill Sans MT"/>
            </a:endParaRPr>
          </a:p>
          <a:p>
            <a:pPr marL="0" indent="0">
              <a:buNone/>
            </a:pPr>
            <a:endParaRPr lang="en-GB" sz="2400" dirty="0">
              <a:latin typeface="Gill Sans MT"/>
            </a:endParaRPr>
          </a:p>
        </p:txBody>
      </p:sp>
      <p:pic>
        <p:nvPicPr>
          <p:cNvPr id="5" name="Picture 4" descr="A group of people in an office&#10;&#10;AI-generated content may be incorrect.">
            <a:extLst>
              <a:ext uri="{FF2B5EF4-FFF2-40B4-BE49-F238E27FC236}">
                <a16:creationId xmlns:a16="http://schemas.microsoft.com/office/drawing/2014/main" id="{70D41DE1-7B91-4533-1492-0EED8B6977BF}"/>
              </a:ext>
            </a:extLst>
          </p:cNvPr>
          <p:cNvPicPr>
            <a:picLocks noChangeAspect="1"/>
          </p:cNvPicPr>
          <p:nvPr/>
        </p:nvPicPr>
        <p:blipFill>
          <a:blip r:embed="rId2">
            <a:extLst>
              <a:ext uri="{28A0092B-C50C-407E-A947-70E740481C1C}">
                <a14:useLocalDpi xmlns:a14="http://schemas.microsoft.com/office/drawing/2010/main" val="0"/>
              </a:ext>
            </a:extLst>
          </a:blip>
          <a:srcRect l="27642" b="33231"/>
          <a:stretch/>
        </p:blipFill>
        <p:spPr>
          <a:xfrm>
            <a:off x="6879566" y="2163952"/>
            <a:ext cx="4876800" cy="4500073"/>
          </a:xfrm>
          <a:prstGeom prst="rect">
            <a:avLst/>
          </a:prstGeom>
        </p:spPr>
      </p:pic>
      <p:pic>
        <p:nvPicPr>
          <p:cNvPr id="6146" name="Picture 2">
            <a:extLst>
              <a:ext uri="{FF2B5EF4-FFF2-40B4-BE49-F238E27FC236}">
                <a16:creationId xmlns:a16="http://schemas.microsoft.com/office/drawing/2014/main" id="{32CB6EE7-8FA2-C132-C469-B76D758379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747" y="2473487"/>
            <a:ext cx="6378224" cy="3587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3364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839DFF-7C94-D7D2-912A-FDC84C7621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B679BB-5281-C999-083D-4C547C7EC8B7}"/>
              </a:ext>
            </a:extLst>
          </p:cNvPr>
          <p:cNvSpPr>
            <a:spLocks noGrp="1"/>
          </p:cNvSpPr>
          <p:nvPr>
            <p:ph type="title"/>
          </p:nvPr>
        </p:nvSpPr>
        <p:spPr/>
        <p:txBody>
          <a:bodyPr lIns="91440" tIns="45720" rIns="91440" bIns="45720" anchor="b">
            <a:normAutofit fontScale="90000"/>
          </a:bodyPr>
          <a:lstStyle/>
          <a:p>
            <a:r>
              <a:rPr lang="en-US" sz="2800" dirty="0">
                <a:latin typeface="Gill Sans MT"/>
              </a:rPr>
              <a:t>(1.2) </a:t>
            </a:r>
            <a:r>
              <a:rPr lang="en-GB" sz="2800" dirty="0">
                <a:latin typeface="Gill Sans MT"/>
              </a:rPr>
              <a:t>The software engineering process </a:t>
            </a:r>
            <a:endParaRPr lang="en-US" sz="2800" dirty="0">
              <a:latin typeface="Gill Sans MT"/>
            </a:endParaRPr>
          </a:p>
        </p:txBody>
      </p:sp>
      <p:sp>
        <p:nvSpPr>
          <p:cNvPr id="3" name="Content Placeholder 2">
            <a:extLst>
              <a:ext uri="{FF2B5EF4-FFF2-40B4-BE49-F238E27FC236}">
                <a16:creationId xmlns:a16="http://schemas.microsoft.com/office/drawing/2014/main" id="{3A8440D2-5C75-4281-C098-0A988259F050}"/>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Cloud computing and Artificial Intelligence (AI) </a:t>
            </a:r>
          </a:p>
          <a:p>
            <a:pPr marL="0" indent="0">
              <a:buNone/>
            </a:pPr>
            <a:endParaRPr lang="en-GB" sz="2400" dirty="0">
              <a:latin typeface="Gill Sans MT"/>
            </a:endParaRPr>
          </a:p>
          <a:p>
            <a:r>
              <a:rPr lang="en-GB" sz="2400" dirty="0">
                <a:latin typeface="Gill Sans MT"/>
              </a:rPr>
              <a:t>Many organisations save costs by moving the responsibility of software operations to cloud providers for a fee. </a:t>
            </a:r>
          </a:p>
          <a:p>
            <a:endParaRPr lang="en-GB" sz="2400" dirty="0">
              <a:latin typeface="Gill Sans MT"/>
            </a:endParaRPr>
          </a:p>
          <a:p>
            <a:r>
              <a:rPr lang="en-GB" sz="2400" dirty="0">
                <a:latin typeface="Gill Sans MT"/>
              </a:rPr>
              <a:t>The concept of buying software services as a utility is not a new phenomenon (Bigelow, 2025).</a:t>
            </a:r>
            <a:endParaRPr lang="en-ZA" sz="2400" dirty="0">
              <a:latin typeface="Gill Sans MT"/>
            </a:endParaRPr>
          </a:p>
          <a:p>
            <a:endParaRPr lang="en-GB" sz="2400" dirty="0">
              <a:latin typeface="Gill Sans MT"/>
            </a:endParaRPr>
          </a:p>
          <a:p>
            <a:r>
              <a:rPr lang="en-GB" sz="2400" dirty="0">
                <a:latin typeface="Gill Sans MT"/>
              </a:rPr>
              <a:t>Cloud computing is critical in households and businesses. </a:t>
            </a:r>
          </a:p>
          <a:p>
            <a:pPr marL="0" indent="0">
              <a:buNone/>
            </a:pPr>
            <a:endParaRPr lang="en-GB" sz="2400" dirty="0">
              <a:latin typeface="Gill Sans MT"/>
            </a:endParaRPr>
          </a:p>
          <a:p>
            <a:pPr marL="0" indent="0">
              <a:buNone/>
            </a:pPr>
            <a:endParaRPr lang="en-GB" sz="2400" dirty="0">
              <a:latin typeface="Gill Sans MT"/>
            </a:endParaRPr>
          </a:p>
        </p:txBody>
      </p:sp>
    </p:spTree>
    <p:extLst>
      <p:ext uri="{BB962C8B-B14F-4D97-AF65-F5344CB8AC3E}">
        <p14:creationId xmlns:p14="http://schemas.microsoft.com/office/powerpoint/2010/main" val="36432015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DB1CC9-1997-481B-CC2E-A3CBEC94D0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A77F24-73E0-7E2A-8C0B-18119F93383B}"/>
              </a:ext>
            </a:extLst>
          </p:cNvPr>
          <p:cNvSpPr>
            <a:spLocks noGrp="1"/>
          </p:cNvSpPr>
          <p:nvPr>
            <p:ph type="title"/>
          </p:nvPr>
        </p:nvSpPr>
        <p:spPr/>
        <p:txBody>
          <a:bodyPr lIns="91440" tIns="45720" rIns="91440" bIns="45720" anchor="b">
            <a:normAutofit fontScale="90000"/>
          </a:bodyPr>
          <a:lstStyle/>
          <a:p>
            <a:r>
              <a:rPr lang="en-US" sz="2800" dirty="0">
                <a:latin typeface="Gill Sans MT"/>
              </a:rPr>
              <a:t>(1.2) </a:t>
            </a:r>
            <a:r>
              <a:rPr lang="en-GB" sz="2800" dirty="0">
                <a:latin typeface="Gill Sans MT"/>
              </a:rPr>
              <a:t>The software engineering process </a:t>
            </a:r>
            <a:endParaRPr lang="en-US" sz="2800" dirty="0">
              <a:latin typeface="Gill Sans MT"/>
            </a:endParaRPr>
          </a:p>
        </p:txBody>
      </p:sp>
      <p:sp>
        <p:nvSpPr>
          <p:cNvPr id="3" name="Content Placeholder 2">
            <a:extLst>
              <a:ext uri="{FF2B5EF4-FFF2-40B4-BE49-F238E27FC236}">
                <a16:creationId xmlns:a16="http://schemas.microsoft.com/office/drawing/2014/main" id="{13DC55F8-B826-AC66-DF67-2A836532B7A4}"/>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Cloud computing and Artificial Intelligence (AI) </a:t>
            </a:r>
          </a:p>
          <a:p>
            <a:pPr marL="0" indent="0">
              <a:buNone/>
            </a:pPr>
            <a:endParaRPr lang="en-GB" sz="2400" dirty="0">
              <a:latin typeface="Gill Sans MT"/>
            </a:endParaRPr>
          </a:p>
          <a:p>
            <a:pPr marL="0" indent="0" algn="just">
              <a:lnSpc>
                <a:spcPct val="130000"/>
              </a:lnSpc>
              <a:buNone/>
            </a:pPr>
            <a:r>
              <a:rPr lang="en-GB" sz="2400" dirty="0">
                <a:solidFill>
                  <a:schemeClr val="accent6">
                    <a:lumMod val="50000"/>
                  </a:schemeClr>
                </a:solidFill>
                <a:latin typeface="Gill Sans MT"/>
              </a:rPr>
              <a:t>Cloud computing service types include the following (Microsoft, 2025):</a:t>
            </a:r>
          </a:p>
          <a:p>
            <a:pPr marL="0" indent="0" algn="just">
              <a:lnSpc>
                <a:spcPct val="130000"/>
              </a:lnSpc>
              <a:buNone/>
            </a:pPr>
            <a:endParaRPr lang="en-GB" sz="2400" dirty="0">
              <a:solidFill>
                <a:schemeClr val="accent6">
                  <a:lumMod val="50000"/>
                </a:schemeClr>
              </a:solidFill>
              <a:latin typeface="Gill Sans MT"/>
            </a:endParaRPr>
          </a:p>
          <a:p>
            <a:pPr algn="just">
              <a:lnSpc>
                <a:spcPct val="130000"/>
              </a:lnSpc>
            </a:pPr>
            <a:r>
              <a:rPr lang="en-GB" sz="2400" i="1" dirty="0">
                <a:solidFill>
                  <a:schemeClr val="accent6">
                    <a:lumMod val="50000"/>
                  </a:schemeClr>
                </a:solidFill>
                <a:latin typeface="Gill Sans MT"/>
              </a:rPr>
              <a:t>Infrastructure as a Service</a:t>
            </a:r>
            <a:endParaRPr lang="en-ZA" sz="2400" i="1" dirty="0">
              <a:solidFill>
                <a:schemeClr val="accent6">
                  <a:lumMod val="50000"/>
                </a:schemeClr>
              </a:solidFill>
              <a:latin typeface="Gill Sans MT"/>
            </a:endParaRPr>
          </a:p>
          <a:p>
            <a:pPr algn="just">
              <a:lnSpc>
                <a:spcPct val="130000"/>
              </a:lnSpc>
            </a:pPr>
            <a:r>
              <a:rPr lang="en-GB" sz="2400" i="1" dirty="0">
                <a:solidFill>
                  <a:schemeClr val="accent6">
                    <a:lumMod val="50000"/>
                  </a:schemeClr>
                </a:solidFill>
                <a:latin typeface="Gill Sans MT"/>
              </a:rPr>
              <a:t>Platform as a Service (PaaS)</a:t>
            </a:r>
            <a:endParaRPr lang="en-ZA" sz="2400" i="1" dirty="0">
              <a:solidFill>
                <a:schemeClr val="accent6">
                  <a:lumMod val="50000"/>
                </a:schemeClr>
              </a:solidFill>
              <a:latin typeface="Gill Sans MT"/>
            </a:endParaRPr>
          </a:p>
          <a:p>
            <a:pPr algn="just">
              <a:lnSpc>
                <a:spcPct val="130000"/>
              </a:lnSpc>
            </a:pPr>
            <a:r>
              <a:rPr lang="en-GB" sz="2400" i="1" dirty="0">
                <a:solidFill>
                  <a:schemeClr val="accent6">
                    <a:lumMod val="50000"/>
                  </a:schemeClr>
                </a:solidFill>
                <a:latin typeface="Gill Sans MT"/>
              </a:rPr>
              <a:t>Software as a Service (SaaS)</a:t>
            </a:r>
            <a:endParaRPr lang="en-ZA" sz="2400" i="1" dirty="0">
              <a:solidFill>
                <a:schemeClr val="accent6">
                  <a:lumMod val="50000"/>
                </a:schemeClr>
              </a:solidFill>
              <a:latin typeface="Gill Sans MT"/>
            </a:endParaRPr>
          </a:p>
          <a:p>
            <a:pPr algn="just">
              <a:lnSpc>
                <a:spcPct val="130000"/>
              </a:lnSpc>
            </a:pPr>
            <a:r>
              <a:rPr lang="en-GB" sz="2400" i="1" dirty="0">
                <a:solidFill>
                  <a:schemeClr val="accent6">
                    <a:lumMod val="50000"/>
                  </a:schemeClr>
                </a:solidFill>
                <a:latin typeface="Gill Sans MT"/>
              </a:rPr>
              <a:t>Serverless</a:t>
            </a:r>
            <a:endParaRPr lang="en-ZA" sz="2400" i="1" dirty="0">
              <a:solidFill>
                <a:schemeClr val="accent6">
                  <a:lumMod val="50000"/>
                </a:schemeClr>
              </a:solidFill>
              <a:latin typeface="Gill Sans MT"/>
            </a:endParaRPr>
          </a:p>
          <a:p>
            <a:pPr marL="0" indent="0" algn="just">
              <a:lnSpc>
                <a:spcPct val="130000"/>
              </a:lnSpc>
              <a:buNone/>
            </a:pPr>
            <a:endParaRPr lang="en-GB" sz="2400" dirty="0">
              <a:latin typeface="Gill Sans MT"/>
            </a:endParaRPr>
          </a:p>
          <a:p>
            <a:pPr marL="0" indent="0">
              <a:buNone/>
            </a:pPr>
            <a:endParaRPr lang="en-GB" sz="2400" dirty="0">
              <a:latin typeface="Gill Sans MT"/>
            </a:endParaRPr>
          </a:p>
        </p:txBody>
      </p:sp>
    </p:spTree>
    <p:extLst>
      <p:ext uri="{BB962C8B-B14F-4D97-AF65-F5344CB8AC3E}">
        <p14:creationId xmlns:p14="http://schemas.microsoft.com/office/powerpoint/2010/main" val="1666594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4BFDCC-E4E1-D419-7947-29D7D34028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5CD280-A350-6B54-57FE-72DD4AC6704A}"/>
              </a:ext>
            </a:extLst>
          </p:cNvPr>
          <p:cNvSpPr>
            <a:spLocks noGrp="1"/>
          </p:cNvSpPr>
          <p:nvPr>
            <p:ph type="title"/>
          </p:nvPr>
        </p:nvSpPr>
        <p:spPr/>
        <p:txBody>
          <a:bodyPr lIns="91440" tIns="45720" rIns="91440" bIns="45720" anchor="b">
            <a:normAutofit fontScale="90000"/>
          </a:bodyPr>
          <a:lstStyle/>
          <a:p>
            <a:r>
              <a:rPr lang="en-US" sz="2800" dirty="0">
                <a:latin typeface="Gill Sans MT"/>
              </a:rPr>
              <a:t>(1.2) </a:t>
            </a:r>
            <a:r>
              <a:rPr lang="en-GB" sz="2800" dirty="0">
                <a:latin typeface="Gill Sans MT"/>
              </a:rPr>
              <a:t>The software engineering process </a:t>
            </a:r>
            <a:endParaRPr lang="en-US" sz="2800" dirty="0">
              <a:latin typeface="Gill Sans MT"/>
            </a:endParaRPr>
          </a:p>
        </p:txBody>
      </p:sp>
      <p:sp>
        <p:nvSpPr>
          <p:cNvPr id="5" name="Content Placeholder 4">
            <a:extLst>
              <a:ext uri="{FF2B5EF4-FFF2-40B4-BE49-F238E27FC236}">
                <a16:creationId xmlns:a16="http://schemas.microsoft.com/office/drawing/2014/main" id="{024E8579-7349-1E66-9005-26CEF4B60406}"/>
              </a:ext>
            </a:extLst>
          </p:cNvPr>
          <p:cNvSpPr>
            <a:spLocks noGrp="1"/>
          </p:cNvSpPr>
          <p:nvPr>
            <p:ph idx="1"/>
          </p:nvPr>
        </p:nvSpPr>
        <p:spPr>
          <a:xfrm>
            <a:off x="703234" y="1397479"/>
            <a:ext cx="11144616" cy="731124"/>
          </a:xfrm>
        </p:spPr>
        <p:txBody>
          <a:bodyPr>
            <a:normAutofit fontScale="92500"/>
          </a:bodyPr>
          <a:lstStyle/>
          <a:p>
            <a:pPr marL="0" indent="0">
              <a:buNone/>
            </a:pPr>
            <a:r>
              <a:rPr lang="en-GB" sz="2400" dirty="0">
                <a:latin typeface="Gill Sans MT"/>
              </a:rPr>
              <a:t>Figure 2 – Relation between AI, ML, deep learning and Gen AI (Stryker &amp; </a:t>
            </a:r>
            <a:r>
              <a:rPr lang="en-GB" sz="2400" dirty="0" err="1">
                <a:latin typeface="Gill Sans MT"/>
              </a:rPr>
              <a:t>Kavlakoglu</a:t>
            </a:r>
            <a:r>
              <a:rPr lang="en-GB" sz="2400" dirty="0">
                <a:latin typeface="Gill Sans MT"/>
              </a:rPr>
              <a:t>, 2024)</a:t>
            </a:r>
            <a:endParaRPr lang="en-ZA" sz="2400" dirty="0">
              <a:latin typeface="Gill Sans MT"/>
            </a:endParaRPr>
          </a:p>
          <a:p>
            <a:endParaRPr lang="en-ZA" dirty="0"/>
          </a:p>
        </p:txBody>
      </p:sp>
      <p:pic>
        <p:nvPicPr>
          <p:cNvPr id="6" name="Picture 5">
            <a:extLst>
              <a:ext uri="{FF2B5EF4-FFF2-40B4-BE49-F238E27FC236}">
                <a16:creationId xmlns:a16="http://schemas.microsoft.com/office/drawing/2014/main" id="{DFFE49DD-C49E-1C2A-EA42-3A488462E28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03234" y="1884853"/>
            <a:ext cx="8460753" cy="4832005"/>
          </a:xfrm>
          <a:prstGeom prst="rect">
            <a:avLst/>
          </a:prstGeom>
          <a:noFill/>
          <a:ln>
            <a:noFill/>
          </a:ln>
        </p:spPr>
      </p:pic>
    </p:spTree>
    <p:extLst>
      <p:ext uri="{BB962C8B-B14F-4D97-AF65-F5344CB8AC3E}">
        <p14:creationId xmlns:p14="http://schemas.microsoft.com/office/powerpoint/2010/main" val="1201829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CD8BD-95E2-01D4-4C0C-108BFED25A7D}"/>
              </a:ext>
            </a:extLst>
          </p:cNvPr>
          <p:cNvSpPr>
            <a:spLocks noGrp="1"/>
          </p:cNvSpPr>
          <p:nvPr>
            <p:ph type="title"/>
          </p:nvPr>
        </p:nvSpPr>
        <p:spPr/>
        <p:txBody>
          <a:bodyPr lIns="91440" tIns="45720" rIns="91440" bIns="45720" anchor="b">
            <a:normAutofit/>
          </a:bodyPr>
          <a:lstStyle/>
          <a:p>
            <a:r>
              <a:rPr lang="en-ZA"/>
              <a:t>Module Outcomes</a:t>
            </a:r>
            <a:endParaRPr lang="en-US"/>
          </a:p>
        </p:txBody>
      </p:sp>
      <p:sp>
        <p:nvSpPr>
          <p:cNvPr id="3" name="Content Placeholder 2">
            <a:extLst>
              <a:ext uri="{FF2B5EF4-FFF2-40B4-BE49-F238E27FC236}">
                <a16:creationId xmlns:a16="http://schemas.microsoft.com/office/drawing/2014/main" id="{247DDA1F-ED2B-3FD1-D219-18023B260248}"/>
              </a:ext>
            </a:extLst>
          </p:cNvPr>
          <p:cNvSpPr>
            <a:spLocks noGrp="1"/>
          </p:cNvSpPr>
          <p:nvPr>
            <p:ph idx="1"/>
          </p:nvPr>
        </p:nvSpPr>
        <p:spPr>
          <a:xfrm>
            <a:off x="703234" y="1397479"/>
            <a:ext cx="11053132" cy="5266546"/>
          </a:xfrm>
        </p:spPr>
        <p:txBody>
          <a:bodyPr vert="horz" lIns="91440" tIns="45720" rIns="91440" bIns="45720" rtlCol="0" anchor="t">
            <a:noAutofit/>
          </a:bodyPr>
          <a:lstStyle/>
          <a:p>
            <a:pPr marL="342900" lvl="0" indent="-342900">
              <a:lnSpc>
                <a:spcPct val="130000"/>
              </a:lnSpc>
              <a:spcBef>
                <a:spcPts val="400"/>
              </a:spcBef>
              <a:spcAft>
                <a:spcPts val="800"/>
              </a:spcAft>
              <a:buFont typeface="+mj-lt"/>
              <a:buAutoNum type="arabicPeriod"/>
            </a:pPr>
            <a:r>
              <a:rPr lang="en-GB" dirty="0">
                <a:solidFill>
                  <a:srgbClr val="C00000"/>
                </a:solidFill>
                <a:latin typeface="Gill Sans MT"/>
              </a:rPr>
              <a:t>Demonstrate insight in the history of software development.</a:t>
            </a:r>
            <a:endParaRPr lang="en-ZA" dirty="0">
              <a:solidFill>
                <a:srgbClr val="C00000"/>
              </a:solidFill>
              <a:latin typeface="Gill Sans MT"/>
            </a:endParaRPr>
          </a:p>
          <a:p>
            <a:pPr marL="342900" lvl="0" indent="-342900">
              <a:lnSpc>
                <a:spcPct val="130000"/>
              </a:lnSpc>
              <a:spcBef>
                <a:spcPts val="400"/>
              </a:spcBef>
              <a:spcAft>
                <a:spcPts val="800"/>
              </a:spcAft>
              <a:buFont typeface="+mj-lt"/>
              <a:buAutoNum type="arabicPeriod"/>
            </a:pPr>
            <a:r>
              <a:rPr lang="en-GB" dirty="0">
                <a:solidFill>
                  <a:srgbClr val="C00000"/>
                </a:solidFill>
                <a:latin typeface="Gill Sans MT"/>
              </a:rPr>
              <a:t>Demonstrate an understanding of different options for software development life cycles related to software design and development, and key terms, facts, principles and rules of software development.</a:t>
            </a:r>
            <a:endParaRPr lang="en-ZA" dirty="0">
              <a:solidFill>
                <a:srgbClr val="C00000"/>
              </a:solidFill>
              <a:latin typeface="Gill Sans MT"/>
            </a:endParaRPr>
          </a:p>
          <a:p>
            <a:pPr marL="342900" lvl="0" indent="-342900">
              <a:lnSpc>
                <a:spcPct val="130000"/>
              </a:lnSpc>
              <a:spcBef>
                <a:spcPts val="400"/>
              </a:spcBef>
              <a:spcAft>
                <a:spcPts val="800"/>
              </a:spcAft>
              <a:buFont typeface="+mj-lt"/>
              <a:buAutoNum type="arabicPeriod"/>
            </a:pPr>
            <a:r>
              <a:rPr lang="en-GB" dirty="0">
                <a:latin typeface="Gill Sans MT"/>
              </a:rPr>
              <a:t>Apply methods, tools and modelling techniques commonly employed during the various phases of software development. </a:t>
            </a:r>
            <a:endParaRPr lang="en-ZA" dirty="0">
              <a:latin typeface="Gill Sans MT"/>
            </a:endParaRPr>
          </a:p>
          <a:p>
            <a:pPr marL="342900" lvl="0" indent="-342900">
              <a:lnSpc>
                <a:spcPct val="130000"/>
              </a:lnSpc>
              <a:spcBef>
                <a:spcPts val="400"/>
              </a:spcBef>
              <a:spcAft>
                <a:spcPts val="800"/>
              </a:spcAft>
              <a:buFont typeface="+mj-lt"/>
              <a:buAutoNum type="arabicPeriod"/>
            </a:pPr>
            <a:r>
              <a:rPr lang="en-GB" dirty="0">
                <a:latin typeface="Gill Sans MT"/>
              </a:rPr>
              <a:t>Demonstrate an understanding of the importance of software maintenance and documentation.</a:t>
            </a:r>
            <a:endParaRPr lang="en-ZA" dirty="0">
              <a:latin typeface="Gill Sans MT"/>
            </a:endParaRPr>
          </a:p>
          <a:p>
            <a:pPr marL="342900" lvl="0" indent="-342900">
              <a:lnSpc>
                <a:spcPct val="130000"/>
              </a:lnSpc>
              <a:spcBef>
                <a:spcPts val="400"/>
              </a:spcBef>
              <a:spcAft>
                <a:spcPts val="800"/>
              </a:spcAft>
              <a:buFont typeface="+mj-lt"/>
              <a:buAutoNum type="arabicPeriod"/>
            </a:pPr>
            <a:r>
              <a:rPr lang="en-GB" dirty="0">
                <a:latin typeface="Gill Sans MT"/>
              </a:rPr>
              <a:t>Identify modern software development and management platforms, tools, and services, and outline the nature of the support provided.</a:t>
            </a:r>
            <a:endParaRPr lang="en-ZA" dirty="0">
              <a:latin typeface="Gill Sans MT"/>
            </a:endParaRPr>
          </a:p>
          <a:p>
            <a:pPr marL="342900" lvl="0" indent="-342900">
              <a:lnSpc>
                <a:spcPct val="130000"/>
              </a:lnSpc>
              <a:spcBef>
                <a:spcPts val="400"/>
              </a:spcBef>
              <a:spcAft>
                <a:spcPts val="800"/>
              </a:spcAft>
              <a:buFont typeface="+mj-lt"/>
              <a:buAutoNum type="arabicPeriod"/>
            </a:pPr>
            <a:r>
              <a:rPr lang="en-GB" dirty="0">
                <a:latin typeface="Gill Sans MT"/>
              </a:rPr>
              <a:t>Demonstrate an understanding of the notion of quality in software and how a Quality Management System can provide the required organisational framework.</a:t>
            </a:r>
            <a:br>
              <a:rPr lang="en-US" sz="2000" dirty="0"/>
            </a:br>
            <a:endParaRPr lang="en-US" sz="2400" dirty="0">
              <a:latin typeface="Gill Sans MT"/>
            </a:endParaRPr>
          </a:p>
        </p:txBody>
      </p:sp>
    </p:spTree>
    <p:extLst>
      <p:ext uri="{BB962C8B-B14F-4D97-AF65-F5344CB8AC3E}">
        <p14:creationId xmlns:p14="http://schemas.microsoft.com/office/powerpoint/2010/main" val="2797175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CE4D84-96E6-4521-D48E-7FD4BEE646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76DBCA-6E73-1C98-C719-071875771A71}"/>
              </a:ext>
            </a:extLst>
          </p:cNvPr>
          <p:cNvSpPr>
            <a:spLocks noGrp="1"/>
          </p:cNvSpPr>
          <p:nvPr>
            <p:ph type="title"/>
          </p:nvPr>
        </p:nvSpPr>
        <p:spPr/>
        <p:txBody>
          <a:bodyPr lIns="91440" tIns="45720" rIns="91440" bIns="45720" anchor="b">
            <a:normAutofit fontScale="90000"/>
          </a:bodyPr>
          <a:lstStyle/>
          <a:p>
            <a:r>
              <a:rPr lang="en-US" sz="2800" dirty="0">
                <a:latin typeface="Gill Sans MT"/>
              </a:rPr>
              <a:t>(1.3) </a:t>
            </a:r>
            <a:r>
              <a:rPr lang="en-GB" sz="2800" dirty="0">
                <a:latin typeface="Gill Sans MT"/>
              </a:rPr>
              <a:t>Software development principles </a:t>
            </a:r>
            <a:endParaRPr lang="en-US" sz="2800" dirty="0">
              <a:latin typeface="Gill Sans MT"/>
            </a:endParaRPr>
          </a:p>
        </p:txBody>
      </p:sp>
      <p:sp>
        <p:nvSpPr>
          <p:cNvPr id="3" name="Content Placeholder 2">
            <a:extLst>
              <a:ext uri="{FF2B5EF4-FFF2-40B4-BE49-F238E27FC236}">
                <a16:creationId xmlns:a16="http://schemas.microsoft.com/office/drawing/2014/main" id="{800877EA-B9E2-D253-81A7-08DB2839572B}"/>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Principles for developers</a:t>
            </a:r>
          </a:p>
          <a:p>
            <a:pPr marL="0" indent="0" algn="just">
              <a:lnSpc>
                <a:spcPct val="130000"/>
              </a:lnSpc>
              <a:buNone/>
            </a:pPr>
            <a:endParaRPr lang="en-GB" sz="2400" dirty="0">
              <a:solidFill>
                <a:schemeClr val="accent6">
                  <a:lumMod val="50000"/>
                </a:schemeClr>
              </a:solidFill>
              <a:latin typeface="Gill Sans MT"/>
            </a:endParaRPr>
          </a:p>
          <a:p>
            <a:pPr marL="0" indent="0" algn="just">
              <a:lnSpc>
                <a:spcPct val="130000"/>
              </a:lnSpc>
              <a:buNone/>
            </a:pPr>
            <a:r>
              <a:rPr lang="en-GB" sz="2400" dirty="0">
                <a:latin typeface="Gill Sans MT"/>
              </a:rPr>
              <a:t>Software development in general is fuelling innovation in industries. </a:t>
            </a:r>
          </a:p>
          <a:p>
            <a:pPr marL="0" indent="0" algn="just">
              <a:lnSpc>
                <a:spcPct val="130000"/>
              </a:lnSpc>
              <a:buNone/>
            </a:pPr>
            <a:endParaRPr lang="en-GB" sz="2400" dirty="0">
              <a:latin typeface="Gill Sans MT"/>
            </a:endParaRPr>
          </a:p>
          <a:p>
            <a:pPr marL="0" indent="0" algn="just">
              <a:lnSpc>
                <a:spcPct val="130000"/>
              </a:lnSpc>
              <a:buNone/>
            </a:pPr>
            <a:r>
              <a:rPr lang="en-GB" sz="2400" dirty="0">
                <a:latin typeface="Gill Sans MT"/>
              </a:rPr>
              <a:t>Good software should be easy to maintain and usable. (Sommerville, 2011).</a:t>
            </a:r>
            <a:endParaRPr lang="en-ZA" sz="2400" dirty="0">
              <a:latin typeface="Gill Sans MT"/>
            </a:endParaRPr>
          </a:p>
          <a:p>
            <a:pPr marL="0" indent="0" algn="just">
              <a:lnSpc>
                <a:spcPct val="130000"/>
              </a:lnSpc>
              <a:buNone/>
            </a:pPr>
            <a:endParaRPr lang="en-GB" sz="2400" dirty="0">
              <a:latin typeface="Gill Sans MT"/>
              <a:cs typeface="Times New Roman" panose="02020603050405020304" pitchFamily="18" charset="0"/>
            </a:endParaRPr>
          </a:p>
          <a:p>
            <a:pPr marL="0" indent="0" algn="just">
              <a:lnSpc>
                <a:spcPct val="130000"/>
              </a:lnSpc>
              <a:buNone/>
            </a:pPr>
            <a:endParaRPr lang="en-GB" sz="2400" dirty="0">
              <a:latin typeface="Gill Sans MT"/>
            </a:endParaRPr>
          </a:p>
          <a:p>
            <a:pPr marL="0" indent="0">
              <a:buNone/>
            </a:pPr>
            <a:endParaRPr lang="en-GB" sz="2400" dirty="0">
              <a:latin typeface="Gill Sans MT"/>
            </a:endParaRPr>
          </a:p>
        </p:txBody>
      </p:sp>
    </p:spTree>
    <p:extLst>
      <p:ext uri="{BB962C8B-B14F-4D97-AF65-F5344CB8AC3E}">
        <p14:creationId xmlns:p14="http://schemas.microsoft.com/office/powerpoint/2010/main" val="13014498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6BB82B-F576-0263-224B-AC7EA05A41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B68F57-B2FF-73F5-E62E-2B4BCEB7E2A0}"/>
              </a:ext>
            </a:extLst>
          </p:cNvPr>
          <p:cNvSpPr>
            <a:spLocks noGrp="1"/>
          </p:cNvSpPr>
          <p:nvPr>
            <p:ph type="title"/>
          </p:nvPr>
        </p:nvSpPr>
        <p:spPr/>
        <p:txBody>
          <a:bodyPr lIns="91440" tIns="45720" rIns="91440" bIns="45720" anchor="b">
            <a:normAutofit fontScale="90000"/>
          </a:bodyPr>
          <a:lstStyle/>
          <a:p>
            <a:r>
              <a:rPr lang="en-US" sz="2800" dirty="0">
                <a:latin typeface="Gill Sans MT"/>
              </a:rPr>
              <a:t>(1.3) </a:t>
            </a:r>
            <a:r>
              <a:rPr lang="en-GB" sz="2800" dirty="0">
                <a:latin typeface="Gill Sans MT"/>
              </a:rPr>
              <a:t>Software development principles </a:t>
            </a:r>
            <a:endParaRPr lang="en-US" sz="2800" dirty="0">
              <a:latin typeface="Gill Sans MT"/>
            </a:endParaRPr>
          </a:p>
        </p:txBody>
      </p:sp>
      <p:sp>
        <p:nvSpPr>
          <p:cNvPr id="3" name="Content Placeholder 2">
            <a:extLst>
              <a:ext uri="{FF2B5EF4-FFF2-40B4-BE49-F238E27FC236}">
                <a16:creationId xmlns:a16="http://schemas.microsoft.com/office/drawing/2014/main" id="{8B0EBC15-BB83-DEAE-86B2-891CA3863436}"/>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Principles for developers</a:t>
            </a:r>
          </a:p>
          <a:p>
            <a:pPr marL="0" indent="0" algn="just">
              <a:lnSpc>
                <a:spcPct val="130000"/>
              </a:lnSpc>
              <a:buNone/>
            </a:pPr>
            <a:r>
              <a:rPr lang="en-GB" sz="2400" dirty="0">
                <a:latin typeface="Gill Sans MT"/>
              </a:rPr>
              <a:t>Jewel (2023): software development principles that should be practised daily:</a:t>
            </a:r>
            <a:endParaRPr lang="en-ZA" sz="2400" dirty="0">
              <a:latin typeface="Gill Sans MT"/>
            </a:endParaRPr>
          </a:p>
          <a:p>
            <a:pPr algn="just">
              <a:lnSpc>
                <a:spcPct val="130000"/>
              </a:lnSpc>
            </a:pPr>
            <a:r>
              <a:rPr lang="en-ZA" sz="2400" dirty="0">
                <a:solidFill>
                  <a:schemeClr val="accent2">
                    <a:lumMod val="75000"/>
                  </a:schemeClr>
                </a:solidFill>
                <a:latin typeface="Gill Sans MT"/>
              </a:rPr>
              <a:t>DRY (Don’t Repeat Yourself)</a:t>
            </a:r>
          </a:p>
          <a:p>
            <a:pPr algn="just">
              <a:lnSpc>
                <a:spcPct val="130000"/>
              </a:lnSpc>
            </a:pPr>
            <a:r>
              <a:rPr lang="en-ZA" sz="2400" dirty="0">
                <a:solidFill>
                  <a:schemeClr val="accent2">
                    <a:lumMod val="75000"/>
                  </a:schemeClr>
                </a:solidFill>
                <a:latin typeface="Gill Sans MT"/>
              </a:rPr>
              <a:t>KISS (Keep It Simple, Stupid)</a:t>
            </a:r>
          </a:p>
          <a:p>
            <a:pPr algn="just">
              <a:lnSpc>
                <a:spcPct val="130000"/>
              </a:lnSpc>
            </a:pPr>
            <a:r>
              <a:rPr lang="en-ZA" sz="2400" dirty="0">
                <a:solidFill>
                  <a:schemeClr val="accent2">
                    <a:lumMod val="75000"/>
                  </a:schemeClr>
                </a:solidFill>
                <a:latin typeface="Gill Sans MT"/>
              </a:rPr>
              <a:t>YAGNI (You </a:t>
            </a:r>
            <a:r>
              <a:rPr lang="en-ZA" sz="2400" dirty="0" err="1">
                <a:solidFill>
                  <a:schemeClr val="accent2">
                    <a:lumMod val="75000"/>
                  </a:schemeClr>
                </a:solidFill>
                <a:latin typeface="Gill Sans MT"/>
              </a:rPr>
              <a:t>Ain’t</a:t>
            </a:r>
            <a:r>
              <a:rPr lang="en-ZA" sz="2400" dirty="0">
                <a:solidFill>
                  <a:schemeClr val="accent2">
                    <a:lumMod val="75000"/>
                  </a:schemeClr>
                </a:solidFill>
                <a:latin typeface="Gill Sans MT"/>
              </a:rPr>
              <a:t> </a:t>
            </a:r>
            <a:r>
              <a:rPr lang="en-ZA" sz="2400" dirty="0" err="1">
                <a:solidFill>
                  <a:schemeClr val="accent2">
                    <a:lumMod val="75000"/>
                  </a:schemeClr>
                </a:solidFill>
                <a:latin typeface="Gill Sans MT"/>
              </a:rPr>
              <a:t>Gonna</a:t>
            </a:r>
            <a:r>
              <a:rPr lang="en-ZA" sz="2400" dirty="0">
                <a:solidFill>
                  <a:schemeClr val="accent2">
                    <a:lumMod val="75000"/>
                  </a:schemeClr>
                </a:solidFill>
                <a:latin typeface="Gill Sans MT"/>
              </a:rPr>
              <a:t> Need It)</a:t>
            </a:r>
          </a:p>
          <a:p>
            <a:pPr algn="just">
              <a:lnSpc>
                <a:spcPct val="130000"/>
              </a:lnSpc>
            </a:pPr>
            <a:r>
              <a:rPr lang="en-ZA" sz="2400" dirty="0">
                <a:solidFill>
                  <a:schemeClr val="accent2">
                    <a:lumMod val="75000"/>
                  </a:schemeClr>
                </a:solidFill>
                <a:latin typeface="Gill Sans MT"/>
              </a:rPr>
              <a:t>SOLID Principles</a:t>
            </a:r>
          </a:p>
          <a:p>
            <a:pPr lvl="1" algn="just">
              <a:lnSpc>
                <a:spcPct val="130000"/>
              </a:lnSpc>
            </a:pPr>
            <a:r>
              <a:rPr lang="en-ZA" sz="2000" dirty="0">
                <a:solidFill>
                  <a:schemeClr val="accent2">
                    <a:lumMod val="75000"/>
                  </a:schemeClr>
                </a:solidFill>
                <a:latin typeface="Gill Sans MT"/>
              </a:rPr>
              <a:t>Single Responsibility Principle (SRP)</a:t>
            </a:r>
          </a:p>
          <a:p>
            <a:pPr lvl="1" algn="just">
              <a:lnSpc>
                <a:spcPct val="130000"/>
              </a:lnSpc>
            </a:pPr>
            <a:r>
              <a:rPr lang="en-ZA" sz="2000" dirty="0">
                <a:solidFill>
                  <a:schemeClr val="accent2">
                    <a:lumMod val="75000"/>
                  </a:schemeClr>
                </a:solidFill>
                <a:latin typeface="Gill Sans MT"/>
              </a:rPr>
              <a:t>Open/Closed Principle (OCP)</a:t>
            </a:r>
          </a:p>
          <a:p>
            <a:pPr lvl="1" algn="just">
              <a:lnSpc>
                <a:spcPct val="130000"/>
              </a:lnSpc>
            </a:pPr>
            <a:r>
              <a:rPr lang="en-ZA" sz="2000" dirty="0" err="1">
                <a:solidFill>
                  <a:schemeClr val="accent2">
                    <a:lumMod val="75000"/>
                  </a:schemeClr>
                </a:solidFill>
                <a:latin typeface="Gill Sans MT"/>
              </a:rPr>
              <a:t>Liskov</a:t>
            </a:r>
            <a:r>
              <a:rPr lang="en-ZA" sz="2000" dirty="0">
                <a:solidFill>
                  <a:schemeClr val="accent2">
                    <a:lumMod val="75000"/>
                  </a:schemeClr>
                </a:solidFill>
                <a:latin typeface="Gill Sans MT"/>
              </a:rPr>
              <a:t> Substitution Principle (LSP)</a:t>
            </a:r>
          </a:p>
          <a:p>
            <a:pPr lvl="1" algn="just">
              <a:lnSpc>
                <a:spcPct val="130000"/>
              </a:lnSpc>
            </a:pPr>
            <a:r>
              <a:rPr lang="en-ZA" sz="2000" dirty="0">
                <a:solidFill>
                  <a:schemeClr val="accent2">
                    <a:lumMod val="75000"/>
                  </a:schemeClr>
                </a:solidFill>
                <a:latin typeface="Gill Sans MT"/>
              </a:rPr>
              <a:t>Interface Segregation Principle (ISP)</a:t>
            </a:r>
          </a:p>
          <a:p>
            <a:pPr lvl="1" algn="just">
              <a:lnSpc>
                <a:spcPct val="130000"/>
              </a:lnSpc>
            </a:pPr>
            <a:r>
              <a:rPr lang="en-ZA" sz="2000" dirty="0">
                <a:solidFill>
                  <a:schemeClr val="accent2">
                    <a:lumMod val="75000"/>
                  </a:schemeClr>
                </a:solidFill>
                <a:latin typeface="Gill Sans MT"/>
              </a:rPr>
              <a:t>Dependency Inversion Principle (DIP)</a:t>
            </a:r>
          </a:p>
          <a:p>
            <a:pPr algn="just">
              <a:lnSpc>
                <a:spcPct val="130000"/>
              </a:lnSpc>
            </a:pPr>
            <a:r>
              <a:rPr lang="en-ZA" sz="2400" dirty="0">
                <a:solidFill>
                  <a:schemeClr val="accent2">
                    <a:lumMod val="75000"/>
                  </a:schemeClr>
                </a:solidFill>
                <a:latin typeface="Gill Sans MT"/>
              </a:rPr>
              <a:t>Continuous Integration and Continuous Deployment (CI/CD)</a:t>
            </a:r>
          </a:p>
          <a:p>
            <a:pPr marL="0" indent="0" algn="just">
              <a:lnSpc>
                <a:spcPct val="130000"/>
              </a:lnSpc>
              <a:buNone/>
            </a:pPr>
            <a:endParaRPr lang="en-ZA" sz="1800" dirty="0">
              <a:effectLst/>
              <a:latin typeface="MS Reference Sans Serif" panose="020B0604030504040204" pitchFamily="34" charset="0"/>
              <a:ea typeface="Times New Roman" panose="02020603050405020304" pitchFamily="18" charset="0"/>
              <a:cs typeface="Tahoma" panose="020B0604030504040204" pitchFamily="34" charset="0"/>
            </a:endParaRPr>
          </a:p>
          <a:p>
            <a:pPr marL="0" indent="0" algn="just">
              <a:lnSpc>
                <a:spcPct val="130000"/>
              </a:lnSpc>
              <a:buNone/>
            </a:pPr>
            <a:endParaRPr lang="en-GB" sz="2400" dirty="0">
              <a:latin typeface="Gill Sans MT"/>
              <a:cs typeface="Times New Roman" panose="02020603050405020304" pitchFamily="18" charset="0"/>
            </a:endParaRPr>
          </a:p>
          <a:p>
            <a:pPr marL="0" indent="0" algn="just">
              <a:lnSpc>
                <a:spcPct val="130000"/>
              </a:lnSpc>
              <a:buNone/>
            </a:pPr>
            <a:endParaRPr lang="en-GB" sz="2400" dirty="0">
              <a:latin typeface="Gill Sans MT"/>
            </a:endParaRPr>
          </a:p>
          <a:p>
            <a:pPr marL="0" indent="0">
              <a:buNone/>
            </a:pPr>
            <a:endParaRPr lang="en-GB" sz="2400" dirty="0">
              <a:latin typeface="Gill Sans MT"/>
            </a:endParaRPr>
          </a:p>
        </p:txBody>
      </p:sp>
    </p:spTree>
    <p:extLst>
      <p:ext uri="{BB962C8B-B14F-4D97-AF65-F5344CB8AC3E}">
        <p14:creationId xmlns:p14="http://schemas.microsoft.com/office/powerpoint/2010/main" val="1223464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6BBAB3-B1DF-1F8D-5736-F42CB45885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049101-70FA-713F-F3A6-75DBC5697169}"/>
              </a:ext>
            </a:extLst>
          </p:cNvPr>
          <p:cNvSpPr>
            <a:spLocks noGrp="1"/>
          </p:cNvSpPr>
          <p:nvPr>
            <p:ph type="title"/>
          </p:nvPr>
        </p:nvSpPr>
        <p:spPr/>
        <p:txBody>
          <a:bodyPr lIns="91440" tIns="45720" rIns="91440" bIns="45720" anchor="b">
            <a:normAutofit fontScale="90000"/>
          </a:bodyPr>
          <a:lstStyle/>
          <a:p>
            <a:r>
              <a:rPr lang="en-US" sz="2800" dirty="0">
                <a:latin typeface="Gill Sans MT"/>
              </a:rPr>
              <a:t>(1.3) </a:t>
            </a:r>
            <a:r>
              <a:rPr lang="en-GB" sz="2800" dirty="0">
                <a:latin typeface="Gill Sans MT"/>
              </a:rPr>
              <a:t>Software development principles </a:t>
            </a:r>
            <a:endParaRPr lang="en-US" sz="2800" dirty="0">
              <a:latin typeface="Gill Sans MT"/>
            </a:endParaRPr>
          </a:p>
        </p:txBody>
      </p:sp>
      <p:sp>
        <p:nvSpPr>
          <p:cNvPr id="3" name="Content Placeholder 2">
            <a:extLst>
              <a:ext uri="{FF2B5EF4-FFF2-40B4-BE49-F238E27FC236}">
                <a16:creationId xmlns:a16="http://schemas.microsoft.com/office/drawing/2014/main" id="{EC1BFC3A-2DE8-7ED7-C6BB-0D34CF0E2047}"/>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Principles for developers</a:t>
            </a:r>
          </a:p>
          <a:p>
            <a:pPr marL="0" indent="0" algn="just">
              <a:lnSpc>
                <a:spcPct val="130000"/>
              </a:lnSpc>
              <a:buNone/>
            </a:pPr>
            <a:r>
              <a:rPr lang="en-ZA" sz="2400" dirty="0">
                <a:latin typeface="Gill Sans MT"/>
              </a:rPr>
              <a:t>Gupta (2024):</a:t>
            </a:r>
            <a:endParaRPr lang="en-GB" sz="2400" dirty="0">
              <a:latin typeface="Gill Sans MT"/>
            </a:endParaRPr>
          </a:p>
          <a:p>
            <a:pPr marL="342900" lvl="0" indent="-342900" algn="just">
              <a:lnSpc>
                <a:spcPct val="130000"/>
              </a:lnSpc>
              <a:buFont typeface="Symbol" panose="05050102010706020507" pitchFamily="18" charset="2"/>
              <a:buChar char=""/>
            </a:pPr>
            <a:r>
              <a:rPr lang="en-ZA" sz="2100" b="1" dirty="0">
                <a:solidFill>
                  <a:srgbClr val="002060"/>
                </a:solidFill>
                <a:latin typeface="Gill Sans MT"/>
              </a:rPr>
              <a:t>Architecture first approach</a:t>
            </a:r>
          </a:p>
          <a:p>
            <a:pPr marL="342900" lvl="0" indent="-342900" algn="just">
              <a:lnSpc>
                <a:spcPct val="130000"/>
              </a:lnSpc>
              <a:buFont typeface="Symbol" panose="05050102010706020507" pitchFamily="18" charset="2"/>
              <a:buChar char=""/>
            </a:pPr>
            <a:r>
              <a:rPr lang="en-ZA" sz="2100" b="1" dirty="0">
                <a:solidFill>
                  <a:srgbClr val="002060"/>
                </a:solidFill>
                <a:latin typeface="Gill Sans MT"/>
              </a:rPr>
              <a:t>Iterative life cycle process</a:t>
            </a:r>
          </a:p>
          <a:p>
            <a:pPr marL="342900" lvl="0" indent="-342900" algn="just">
              <a:lnSpc>
                <a:spcPct val="130000"/>
              </a:lnSpc>
              <a:buFont typeface="Symbol" panose="05050102010706020507" pitchFamily="18" charset="2"/>
              <a:buChar char=""/>
            </a:pPr>
            <a:r>
              <a:rPr lang="en-ZA" sz="2100" b="1" dirty="0">
                <a:solidFill>
                  <a:srgbClr val="002060"/>
                </a:solidFill>
                <a:latin typeface="Gill Sans MT"/>
              </a:rPr>
              <a:t>Component-based approach</a:t>
            </a:r>
          </a:p>
          <a:p>
            <a:pPr marL="342900" lvl="0" indent="-342900" algn="just">
              <a:lnSpc>
                <a:spcPct val="130000"/>
              </a:lnSpc>
              <a:buFont typeface="Symbol" panose="05050102010706020507" pitchFamily="18" charset="2"/>
              <a:buChar char=""/>
            </a:pPr>
            <a:r>
              <a:rPr lang="en-ZA" sz="2100" b="1" dirty="0">
                <a:solidFill>
                  <a:srgbClr val="002060"/>
                </a:solidFill>
                <a:latin typeface="Gill Sans MT"/>
              </a:rPr>
              <a:t>Change management system</a:t>
            </a:r>
          </a:p>
          <a:p>
            <a:pPr marL="342900" lvl="0" indent="-342900" algn="just">
              <a:lnSpc>
                <a:spcPct val="130000"/>
              </a:lnSpc>
              <a:buFont typeface="Symbol" panose="05050102010706020507" pitchFamily="18" charset="2"/>
              <a:buChar char=""/>
            </a:pPr>
            <a:r>
              <a:rPr lang="en-ZA" sz="2100" b="1" dirty="0">
                <a:solidFill>
                  <a:srgbClr val="002060"/>
                </a:solidFill>
                <a:latin typeface="Gill Sans MT"/>
              </a:rPr>
              <a:t>Round trip engineering</a:t>
            </a:r>
          </a:p>
          <a:p>
            <a:pPr marL="342900" lvl="0" indent="-342900" algn="just">
              <a:lnSpc>
                <a:spcPct val="130000"/>
              </a:lnSpc>
              <a:buFont typeface="Symbol" panose="05050102010706020507" pitchFamily="18" charset="2"/>
              <a:buChar char=""/>
            </a:pPr>
            <a:r>
              <a:rPr lang="en-ZA" sz="2100" b="1" dirty="0">
                <a:solidFill>
                  <a:srgbClr val="002060"/>
                </a:solidFill>
                <a:latin typeface="Gill Sans MT"/>
              </a:rPr>
              <a:t>Model-based evolution</a:t>
            </a:r>
          </a:p>
          <a:p>
            <a:pPr marL="342900" lvl="0" indent="-342900" algn="just">
              <a:lnSpc>
                <a:spcPct val="130000"/>
              </a:lnSpc>
              <a:buFont typeface="Symbol" panose="05050102010706020507" pitchFamily="18" charset="2"/>
              <a:buChar char=""/>
            </a:pPr>
            <a:r>
              <a:rPr lang="en-ZA" sz="2100" b="1" dirty="0">
                <a:solidFill>
                  <a:srgbClr val="002060"/>
                </a:solidFill>
                <a:latin typeface="Gill Sans MT"/>
              </a:rPr>
              <a:t>Objective quality control</a:t>
            </a:r>
          </a:p>
          <a:p>
            <a:pPr marL="342900" lvl="0" indent="-342900" algn="just">
              <a:lnSpc>
                <a:spcPct val="130000"/>
              </a:lnSpc>
              <a:buFont typeface="Symbol" panose="05050102010706020507" pitchFamily="18" charset="2"/>
              <a:buChar char=""/>
            </a:pPr>
            <a:r>
              <a:rPr lang="en-ZA" sz="2100" b="1" dirty="0">
                <a:solidFill>
                  <a:srgbClr val="002060"/>
                </a:solidFill>
                <a:latin typeface="Gill Sans MT"/>
              </a:rPr>
              <a:t>Evolving levels of details</a:t>
            </a:r>
          </a:p>
          <a:p>
            <a:pPr marL="342900" lvl="0" indent="-342900" algn="just">
              <a:lnSpc>
                <a:spcPct val="130000"/>
              </a:lnSpc>
              <a:buFont typeface="Symbol" panose="05050102010706020507" pitchFamily="18" charset="2"/>
              <a:buChar char=""/>
            </a:pPr>
            <a:r>
              <a:rPr lang="en-ZA" sz="2100" b="1" dirty="0">
                <a:solidFill>
                  <a:srgbClr val="002060"/>
                </a:solidFill>
                <a:latin typeface="Gill Sans MT"/>
              </a:rPr>
              <a:t>Establish a configurable process</a:t>
            </a:r>
          </a:p>
          <a:p>
            <a:pPr marL="342900" lvl="0" indent="-342900" algn="just">
              <a:lnSpc>
                <a:spcPct val="130000"/>
              </a:lnSpc>
              <a:buFont typeface="Symbol" panose="05050102010706020507" pitchFamily="18" charset="2"/>
              <a:buChar char=""/>
            </a:pPr>
            <a:r>
              <a:rPr lang="en-ZA" sz="2100" b="1" dirty="0">
                <a:solidFill>
                  <a:srgbClr val="002060"/>
                </a:solidFill>
                <a:latin typeface="Gill Sans MT"/>
              </a:rPr>
              <a:t>Demonstration-based approach</a:t>
            </a:r>
            <a:endParaRPr lang="en-GB" sz="2100" b="1" dirty="0">
              <a:solidFill>
                <a:srgbClr val="002060"/>
              </a:solidFill>
              <a:latin typeface="Gill Sans MT"/>
            </a:endParaRPr>
          </a:p>
          <a:p>
            <a:pPr marL="0" indent="0" algn="just">
              <a:lnSpc>
                <a:spcPct val="130000"/>
              </a:lnSpc>
              <a:buNone/>
            </a:pPr>
            <a:endParaRPr lang="en-GB" sz="2400" dirty="0">
              <a:latin typeface="Gill Sans MT"/>
            </a:endParaRPr>
          </a:p>
          <a:p>
            <a:pPr marL="0" indent="0">
              <a:buNone/>
            </a:pPr>
            <a:endParaRPr lang="en-GB" sz="2400" dirty="0">
              <a:latin typeface="Gill Sans MT"/>
            </a:endParaRPr>
          </a:p>
        </p:txBody>
      </p:sp>
    </p:spTree>
    <p:extLst>
      <p:ext uri="{BB962C8B-B14F-4D97-AF65-F5344CB8AC3E}">
        <p14:creationId xmlns:p14="http://schemas.microsoft.com/office/powerpoint/2010/main" val="1283739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B5A2E5-849E-885C-90AA-C3EADCF002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2F07C8-8CC9-BE04-BA09-D2EEC0E25E7C}"/>
              </a:ext>
            </a:extLst>
          </p:cNvPr>
          <p:cNvSpPr>
            <a:spLocks noGrp="1"/>
          </p:cNvSpPr>
          <p:nvPr>
            <p:ph type="title"/>
          </p:nvPr>
        </p:nvSpPr>
        <p:spPr/>
        <p:txBody>
          <a:bodyPr lIns="91440" tIns="45720" rIns="91440" bIns="45720" anchor="b">
            <a:normAutofit fontScale="90000"/>
          </a:bodyPr>
          <a:lstStyle/>
          <a:p>
            <a:r>
              <a:rPr lang="en-US" sz="2800" dirty="0">
                <a:latin typeface="Gill Sans MT"/>
              </a:rPr>
              <a:t>(1.3) </a:t>
            </a:r>
            <a:r>
              <a:rPr lang="en-GB" sz="2800" dirty="0">
                <a:latin typeface="Gill Sans MT"/>
              </a:rPr>
              <a:t>Software development principles </a:t>
            </a:r>
            <a:endParaRPr lang="en-US" sz="2800" dirty="0">
              <a:latin typeface="Gill Sans MT"/>
            </a:endParaRPr>
          </a:p>
        </p:txBody>
      </p:sp>
      <p:sp>
        <p:nvSpPr>
          <p:cNvPr id="8" name="Content Placeholder 2">
            <a:extLst>
              <a:ext uri="{FF2B5EF4-FFF2-40B4-BE49-F238E27FC236}">
                <a16:creationId xmlns:a16="http://schemas.microsoft.com/office/drawing/2014/main" id="{E39DAFDF-C9E5-737E-C623-2CCDF932432B}"/>
              </a:ext>
            </a:extLst>
          </p:cNvPr>
          <p:cNvSpPr txBox="1">
            <a:spLocks/>
          </p:cNvSpPr>
          <p:nvPr/>
        </p:nvSpPr>
        <p:spPr>
          <a:xfrm>
            <a:off x="703234" y="2689984"/>
            <a:ext cx="9714930" cy="2985097"/>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0"/>
              </a:spcBef>
              <a:buFont typeface="Arial" panose="020B0604020202020204" pitchFamily="34" charset="0"/>
              <a:buChar char="•"/>
              <a:defRPr sz="2000" kern="1200">
                <a:solidFill>
                  <a:schemeClr val="tx1"/>
                </a:solidFill>
                <a:latin typeface="Gill Sans MT" panose="020B0502020104020203" pitchFamily="34" charset="0"/>
                <a:ea typeface="+mn-ea"/>
                <a:cs typeface="+mn-cs"/>
              </a:defRPr>
            </a:lvl1pPr>
            <a:lvl2pPr marL="685800" indent="-228600" algn="l" defTabSz="914400" rtl="0" eaLnBrk="1" latinLnBrk="0" hangingPunct="1">
              <a:lnSpc>
                <a:spcPct val="100000"/>
              </a:lnSpc>
              <a:spcBef>
                <a:spcPts val="0"/>
              </a:spcBef>
              <a:buFont typeface="Arial" panose="020B0604020202020204" pitchFamily="34" charset="0"/>
              <a:buChar char="•"/>
              <a:defRPr sz="1800" kern="1200">
                <a:solidFill>
                  <a:schemeClr val="tx1"/>
                </a:solidFill>
                <a:latin typeface="Gill Sans MT" panose="020B0502020104020203" pitchFamily="34" charset="0"/>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Gill Sans MT" panose="020B0502020104020203" pitchFamily="34" charset="0"/>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Gill Sans MT" panose="020B0502020104020203" pitchFamily="34" charset="0"/>
                <a:ea typeface="+mn-ea"/>
                <a:cs typeface="+mn-cs"/>
              </a:defRPr>
            </a:lvl4pPr>
            <a:lvl5pPr marL="20574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Gill Sans MT" panose="020B05020201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rgbClr val="0070C0"/>
                </a:solidFill>
                <a:latin typeface="Gill Sans MT"/>
              </a:rPr>
              <a:t>Discussion:</a:t>
            </a:r>
          </a:p>
          <a:p>
            <a:pPr marL="0" indent="0">
              <a:buFont typeface="Arial" panose="020B0604020202020204" pitchFamily="34" charset="0"/>
              <a:buNone/>
            </a:pPr>
            <a:endParaRPr lang="en-US" sz="2400" b="1" dirty="0">
              <a:solidFill>
                <a:srgbClr val="C00000"/>
              </a:solidFill>
            </a:endParaRPr>
          </a:p>
          <a:p>
            <a:pPr marL="0" indent="0" algn="just">
              <a:lnSpc>
                <a:spcPct val="130000"/>
              </a:lnSpc>
              <a:buNone/>
            </a:pPr>
            <a:r>
              <a:rPr lang="en-GB" sz="2400" b="1" dirty="0">
                <a:solidFill>
                  <a:srgbClr val="0070C0"/>
                </a:solidFill>
                <a:latin typeface="Gill Sans MT"/>
              </a:rPr>
              <a:t>Working in small groups, study any one example </a:t>
            </a:r>
            <a:r>
              <a:rPr lang="en-ZA" sz="2400" b="1" dirty="0">
                <a:solidFill>
                  <a:srgbClr val="0070C0"/>
                </a:solidFill>
                <a:latin typeface="Gill Sans MT"/>
              </a:rPr>
              <a:t>principle </a:t>
            </a:r>
            <a:r>
              <a:rPr lang="en-GB" sz="2400" b="1" dirty="0">
                <a:solidFill>
                  <a:srgbClr val="0070C0"/>
                </a:solidFill>
                <a:latin typeface="Gill Sans MT"/>
              </a:rPr>
              <a:t>discussed in the article. Discuss these examples with your lecturer and fellow students.</a:t>
            </a:r>
            <a:endParaRPr lang="en-ZA" sz="2400" b="1" dirty="0">
              <a:solidFill>
                <a:srgbClr val="0070C0"/>
              </a:solidFill>
              <a:latin typeface="Gill Sans MT"/>
            </a:endParaRPr>
          </a:p>
        </p:txBody>
      </p:sp>
      <p:graphicFrame>
        <p:nvGraphicFramePr>
          <p:cNvPr id="9" name="Table 8">
            <a:extLst>
              <a:ext uri="{FF2B5EF4-FFF2-40B4-BE49-F238E27FC236}">
                <a16:creationId xmlns:a16="http://schemas.microsoft.com/office/drawing/2014/main" id="{6A33B8E0-8946-C4EB-D03B-25C3A35C9A29}"/>
              </a:ext>
            </a:extLst>
          </p:cNvPr>
          <p:cNvGraphicFramePr>
            <a:graphicFrameLocks noGrp="1"/>
          </p:cNvGraphicFramePr>
          <p:nvPr>
            <p:extLst>
              <p:ext uri="{D42A27DB-BD31-4B8C-83A1-F6EECF244321}">
                <p14:modId xmlns:p14="http://schemas.microsoft.com/office/powerpoint/2010/main" val="3187108386"/>
              </p:ext>
            </p:extLst>
          </p:nvPr>
        </p:nvGraphicFramePr>
        <p:xfrm>
          <a:off x="704126" y="1572228"/>
          <a:ext cx="10325225" cy="959612"/>
        </p:xfrm>
        <a:graphic>
          <a:graphicData uri="http://schemas.openxmlformats.org/drawingml/2006/table">
            <a:tbl>
              <a:tblPr bandRow="1">
                <a:tableStyleId>{5C22544A-7EE6-4342-B048-85BDC9FD1C3A}</a:tableStyleId>
              </a:tblPr>
              <a:tblGrid>
                <a:gridCol w="7995780">
                  <a:extLst>
                    <a:ext uri="{9D8B030D-6E8A-4147-A177-3AD203B41FA5}">
                      <a16:colId xmlns:a16="http://schemas.microsoft.com/office/drawing/2014/main" val="361505402"/>
                    </a:ext>
                  </a:extLst>
                </a:gridCol>
                <a:gridCol w="2329445">
                  <a:extLst>
                    <a:ext uri="{9D8B030D-6E8A-4147-A177-3AD203B41FA5}">
                      <a16:colId xmlns:a16="http://schemas.microsoft.com/office/drawing/2014/main" val="2257782183"/>
                    </a:ext>
                  </a:extLst>
                </a:gridCol>
              </a:tblGrid>
              <a:tr h="596844">
                <a:tc>
                  <a:txBody>
                    <a:bodyPr/>
                    <a:lstStyle/>
                    <a:p>
                      <a:r>
                        <a:rPr lang="en-ZA" sz="1800" b="0" i="0" u="none" strike="noStrike" kern="1200" dirty="0">
                          <a:solidFill>
                            <a:srgbClr val="0070C0"/>
                          </a:solidFill>
                          <a:effectLst/>
                          <a:latin typeface="Arial"/>
                          <a:ea typeface="+mn-ea"/>
                          <a:cs typeface="+mn-cs"/>
                        </a:rPr>
                        <a:t>Read the section titled “Real-life examples of companies using principles of software development” </a:t>
                      </a:r>
                      <a:endParaRPr lang="en-US" sz="1800" b="0" i="0" u="none" strike="noStrike" kern="1200" dirty="0">
                        <a:solidFill>
                          <a:srgbClr val="0070C0"/>
                        </a:solidFill>
                        <a:effectLst/>
                        <a:latin typeface="Arial"/>
                        <a:ea typeface="+mn-ea"/>
                        <a:cs typeface="+mn-cs"/>
                      </a:endParaRPr>
                    </a:p>
                    <a:p>
                      <a:pPr algn="just">
                        <a:lnSpc>
                          <a:spcPct val="130000"/>
                        </a:lnSpc>
                      </a:pPr>
                      <a:r>
                        <a:rPr lang="en-GB" sz="1800" dirty="0">
                          <a:solidFill>
                            <a:srgbClr val="0070C0"/>
                          </a:solidFill>
                          <a:latin typeface="+mn-lt"/>
                          <a:hlinkClick r:id="rId2">
                            <a:extLst>
                              <a:ext uri="{A12FA001-AC4F-418D-AE19-62706E023703}">
                                <ahyp:hlinkClr xmlns:ahyp="http://schemas.microsoft.com/office/drawing/2018/hyperlinkcolor" val="tx"/>
                              </a:ext>
                            </a:extLst>
                          </a:hlinkClick>
                        </a:rPr>
                        <a:t>https://www.turing.com/blog/principles-of-software-development-guide</a:t>
                      </a:r>
                      <a:endParaRPr lang="en-ZA" sz="1800" dirty="0">
                        <a:solidFill>
                          <a:srgbClr val="0070C0"/>
                        </a:solidFill>
                        <a:latin typeface="+mn-lt"/>
                      </a:endParaRPr>
                    </a:p>
                  </a:txBody>
                  <a:tcPr anchor="ctr">
                    <a:lnL w="12700" cap="flat" cmpd="sng" algn="ctr">
                      <a:solidFill>
                        <a:srgbClr val="4EBEAE"/>
                      </a:solidFill>
                      <a:prstDash val="solid"/>
                      <a:round/>
                      <a:headEnd type="none" w="med" len="med"/>
                      <a:tailEnd type="none" w="med" len="med"/>
                    </a:lnL>
                    <a:lnR w="12700" cap="flat" cmpd="sng" algn="ctr">
                      <a:solidFill>
                        <a:srgbClr val="4EBEAE"/>
                      </a:solidFill>
                      <a:prstDash val="solid"/>
                      <a:round/>
                      <a:headEnd type="none" w="med" len="med"/>
                      <a:tailEnd type="none" w="med" len="med"/>
                    </a:lnR>
                    <a:lnT w="12700" cap="flat" cmpd="sng" algn="ctr">
                      <a:solidFill>
                        <a:srgbClr val="4EBEAE"/>
                      </a:solidFill>
                      <a:prstDash val="solid"/>
                      <a:round/>
                      <a:headEnd type="none" w="med" len="med"/>
                      <a:tailEnd type="none" w="med" len="med"/>
                    </a:lnT>
                    <a:lnB w="12700" cap="flat" cmpd="sng" algn="ctr">
                      <a:solidFill>
                        <a:srgbClr val="4EBEAE"/>
                      </a:solidFill>
                      <a:prstDash val="solid"/>
                      <a:round/>
                      <a:headEnd type="none" w="med" len="med"/>
                      <a:tailEnd type="none" w="med" len="med"/>
                    </a:lnB>
                    <a:noFill/>
                  </a:tcPr>
                </a:tc>
                <a:tc>
                  <a:txBody>
                    <a:bodyPr/>
                    <a:lstStyle/>
                    <a:p>
                      <a:r>
                        <a:rPr lang="en-US" sz="1800" b="0" i="0" u="none" strike="noStrike" noProof="0" dirty="0">
                          <a:solidFill>
                            <a:srgbClr val="000000"/>
                          </a:solidFill>
                          <a:effectLst/>
                          <a:latin typeface="Arial"/>
                        </a:rPr>
                        <a:t>Article duration: </a:t>
                      </a:r>
                      <a:endParaRPr lang="en-US" dirty="0"/>
                    </a:p>
                    <a:p>
                      <a:pPr lvl="0">
                        <a:buNone/>
                      </a:pPr>
                      <a:r>
                        <a:rPr lang="en-US" sz="1800" b="0" i="0" u="none" strike="noStrike" noProof="0" dirty="0">
                          <a:solidFill>
                            <a:srgbClr val="000000"/>
                          </a:solidFill>
                          <a:effectLst/>
                          <a:latin typeface="Arial"/>
                        </a:rPr>
                        <a:t>08:00 (estimated)</a:t>
                      </a:r>
                    </a:p>
                  </a:txBody>
                  <a:tcPr anchor="ctr">
                    <a:lnL w="12700" cap="flat" cmpd="sng" algn="ctr">
                      <a:solidFill>
                        <a:srgbClr val="4EBEAE"/>
                      </a:solidFill>
                      <a:prstDash val="solid"/>
                      <a:round/>
                      <a:headEnd type="none" w="med" len="med"/>
                      <a:tailEnd type="none" w="med" len="med"/>
                    </a:lnL>
                    <a:lnR w="12700" cap="flat" cmpd="sng" algn="ctr">
                      <a:solidFill>
                        <a:srgbClr val="4EBEAE"/>
                      </a:solidFill>
                      <a:prstDash val="solid"/>
                      <a:round/>
                      <a:headEnd type="none" w="med" len="med"/>
                      <a:tailEnd type="none" w="med" len="med"/>
                    </a:lnR>
                    <a:lnT w="12700" cap="flat" cmpd="sng" algn="ctr">
                      <a:solidFill>
                        <a:srgbClr val="4EBEAE"/>
                      </a:solidFill>
                      <a:prstDash val="solid"/>
                      <a:round/>
                      <a:headEnd type="none" w="med" len="med"/>
                      <a:tailEnd type="none" w="med" len="med"/>
                    </a:lnT>
                    <a:lnB w="12700" cap="flat" cmpd="sng" algn="ctr">
                      <a:solidFill>
                        <a:srgbClr val="4EBEAE"/>
                      </a:solidFill>
                      <a:prstDash val="solid"/>
                      <a:round/>
                      <a:headEnd type="none" w="med" len="med"/>
                      <a:tailEnd type="none" w="med" len="med"/>
                    </a:lnB>
                    <a:noFill/>
                  </a:tcPr>
                </a:tc>
                <a:extLst>
                  <a:ext uri="{0D108BD9-81ED-4DB2-BD59-A6C34878D82A}">
                    <a16:rowId xmlns:a16="http://schemas.microsoft.com/office/drawing/2014/main" val="427530935"/>
                  </a:ext>
                </a:extLst>
              </a:tr>
            </a:tbl>
          </a:graphicData>
        </a:graphic>
      </p:graphicFrame>
    </p:spTree>
    <p:extLst>
      <p:ext uri="{BB962C8B-B14F-4D97-AF65-F5344CB8AC3E}">
        <p14:creationId xmlns:p14="http://schemas.microsoft.com/office/powerpoint/2010/main" val="28974284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747552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8CE0CB-AD9F-B231-433E-FDE1F6896D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DEC405-7703-5D4F-F7C1-6EEA579ECD84}"/>
              </a:ext>
            </a:extLst>
          </p:cNvPr>
          <p:cNvSpPr>
            <a:spLocks noGrp="1"/>
          </p:cNvSpPr>
          <p:nvPr>
            <p:ph type="title"/>
          </p:nvPr>
        </p:nvSpPr>
        <p:spPr/>
        <p:txBody>
          <a:bodyPr lIns="91440" tIns="45720" rIns="91440" bIns="45720" anchor="b">
            <a:normAutofit fontScale="90000"/>
          </a:bodyPr>
          <a:lstStyle/>
          <a:p>
            <a:r>
              <a:rPr lang="en-US" sz="2800" dirty="0">
                <a:latin typeface="Gill Sans MT"/>
              </a:rPr>
              <a:t>(1) Introduction</a:t>
            </a:r>
          </a:p>
        </p:txBody>
      </p:sp>
      <p:sp>
        <p:nvSpPr>
          <p:cNvPr id="3" name="Content Placeholder 2">
            <a:extLst>
              <a:ext uri="{FF2B5EF4-FFF2-40B4-BE49-F238E27FC236}">
                <a16:creationId xmlns:a16="http://schemas.microsoft.com/office/drawing/2014/main" id="{58C21CB0-19DE-32CF-3B17-E8FCDD5F3A08}"/>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lgn="l">
              <a:lnSpc>
                <a:spcPct val="130000"/>
              </a:lnSpc>
              <a:buNone/>
            </a:pPr>
            <a:r>
              <a:rPr lang="en-GB" sz="2800" b="1" dirty="0">
                <a:latin typeface="Gill Sans MT"/>
              </a:rPr>
              <a:t>In this topic, you will gain knowledge in the following areas: </a:t>
            </a:r>
          </a:p>
          <a:p>
            <a:pPr marL="0" indent="0" algn="l">
              <a:lnSpc>
                <a:spcPct val="130000"/>
              </a:lnSpc>
              <a:buNone/>
            </a:pPr>
            <a:endParaRPr lang="en-ZA" sz="2800" b="1" dirty="0">
              <a:latin typeface="Gill Sans MT"/>
            </a:endParaRPr>
          </a:p>
          <a:p>
            <a:pPr marL="0" indent="0" algn="l">
              <a:lnSpc>
                <a:spcPct val="130000"/>
              </a:lnSpc>
              <a:spcBef>
                <a:spcPts val="400"/>
              </a:spcBef>
              <a:buNone/>
            </a:pPr>
            <a:r>
              <a:rPr lang="en-GB" sz="2800" b="1" dirty="0">
                <a:latin typeface="Gill Sans MT"/>
              </a:rPr>
              <a:t>1.1	The software engineering journey.</a:t>
            </a:r>
            <a:endParaRPr lang="en-ZA" sz="2800" b="1" dirty="0">
              <a:latin typeface="Gill Sans MT"/>
            </a:endParaRPr>
          </a:p>
          <a:p>
            <a:pPr marL="0" indent="0" algn="l">
              <a:lnSpc>
                <a:spcPct val="130000"/>
              </a:lnSpc>
              <a:spcBef>
                <a:spcPts val="400"/>
              </a:spcBef>
              <a:buNone/>
            </a:pPr>
            <a:r>
              <a:rPr lang="en-GB" sz="2800" b="1" dirty="0">
                <a:latin typeface="Gill Sans MT"/>
              </a:rPr>
              <a:t>1.2	The software engineering process.</a:t>
            </a:r>
            <a:endParaRPr lang="en-ZA" sz="2800" b="1" dirty="0">
              <a:latin typeface="Gill Sans MT"/>
            </a:endParaRPr>
          </a:p>
          <a:p>
            <a:pPr marL="0" indent="0" algn="l">
              <a:lnSpc>
                <a:spcPct val="130000"/>
              </a:lnSpc>
              <a:spcBef>
                <a:spcPts val="400"/>
              </a:spcBef>
              <a:buNone/>
            </a:pPr>
            <a:r>
              <a:rPr lang="en-GB" sz="2800" b="1" dirty="0">
                <a:latin typeface="Gill Sans MT"/>
              </a:rPr>
              <a:t>1.3	Software development principles.</a:t>
            </a:r>
            <a:endParaRPr lang="en-ZA" sz="2800" b="1" dirty="0">
              <a:latin typeface="Gill Sans MT"/>
            </a:endParaRPr>
          </a:p>
          <a:p>
            <a:pPr marL="0" indent="0">
              <a:buNone/>
            </a:pPr>
            <a:endParaRPr lang="en-US" sz="2800" dirty="0">
              <a:latin typeface="Gill Sans MT"/>
            </a:endParaRPr>
          </a:p>
        </p:txBody>
      </p:sp>
    </p:spTree>
    <p:extLst>
      <p:ext uri="{BB962C8B-B14F-4D97-AF65-F5344CB8AC3E}">
        <p14:creationId xmlns:p14="http://schemas.microsoft.com/office/powerpoint/2010/main" val="1020224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066CBD-A52B-707A-1098-E389C2222C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078ED0-F389-0EA0-0F8D-2A550E179744}"/>
              </a:ext>
            </a:extLst>
          </p:cNvPr>
          <p:cNvSpPr>
            <a:spLocks noGrp="1"/>
          </p:cNvSpPr>
          <p:nvPr>
            <p:ph type="title"/>
          </p:nvPr>
        </p:nvSpPr>
        <p:spPr/>
        <p:txBody>
          <a:bodyPr lIns="91440" tIns="45720" rIns="91440" bIns="45720" anchor="b">
            <a:normAutofit fontScale="90000"/>
          </a:bodyPr>
          <a:lstStyle/>
          <a:p>
            <a:r>
              <a:rPr lang="en-US" sz="2800" dirty="0">
                <a:latin typeface="Gill Sans MT"/>
              </a:rPr>
              <a:t>(1.1) </a:t>
            </a:r>
            <a:r>
              <a:rPr lang="en-GB" sz="2800" dirty="0">
                <a:latin typeface="Gill Sans MT"/>
              </a:rPr>
              <a:t>The software engineering journey </a:t>
            </a:r>
            <a:endParaRPr lang="en-US" sz="2800" dirty="0">
              <a:latin typeface="Gill Sans MT"/>
            </a:endParaRPr>
          </a:p>
        </p:txBody>
      </p:sp>
      <p:sp>
        <p:nvSpPr>
          <p:cNvPr id="3" name="Content Placeholder 2">
            <a:extLst>
              <a:ext uri="{FF2B5EF4-FFF2-40B4-BE49-F238E27FC236}">
                <a16:creationId xmlns:a16="http://schemas.microsoft.com/office/drawing/2014/main" id="{1D4C09EB-169F-23E1-595F-3F2EBCB1D811}"/>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1940s – 1960s</a:t>
            </a:r>
          </a:p>
          <a:p>
            <a:pPr marL="0" indent="0">
              <a:buNone/>
            </a:pPr>
            <a:endParaRPr lang="en-GB" sz="2800" b="1" dirty="0">
              <a:latin typeface="Gill Sans MT"/>
            </a:endParaRPr>
          </a:p>
          <a:p>
            <a:pPr marL="0" indent="0">
              <a:buNone/>
            </a:pPr>
            <a:r>
              <a:rPr lang="en-GB" sz="2400" dirty="0">
                <a:latin typeface="Gill Sans MT"/>
              </a:rPr>
              <a:t>The era of early computers, such as </a:t>
            </a:r>
            <a:r>
              <a:rPr lang="en-GB" sz="2400" dirty="0">
                <a:solidFill>
                  <a:srgbClr val="0070C0"/>
                </a:solidFill>
                <a:latin typeface="Gill Sans MT"/>
              </a:rPr>
              <a:t>ENIAC (Electronic Numerical Integrator and Computer) and UNIVAC (Universal Automatic Computer)</a:t>
            </a:r>
            <a:r>
              <a:rPr lang="en-GB" sz="2400" dirty="0">
                <a:latin typeface="Gill Sans MT"/>
              </a:rPr>
              <a:t>, is where the roots of software engineering can be found (Khan, 2023).</a:t>
            </a:r>
          </a:p>
        </p:txBody>
      </p:sp>
    </p:spTree>
    <p:extLst>
      <p:ext uri="{BB962C8B-B14F-4D97-AF65-F5344CB8AC3E}">
        <p14:creationId xmlns:p14="http://schemas.microsoft.com/office/powerpoint/2010/main" val="4184464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D16EB-3385-EC55-E518-DC34D4B7D3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3CC815-CA7D-5D70-B6A5-D5FE3F560428}"/>
              </a:ext>
            </a:extLst>
          </p:cNvPr>
          <p:cNvSpPr>
            <a:spLocks noGrp="1"/>
          </p:cNvSpPr>
          <p:nvPr>
            <p:ph type="title"/>
          </p:nvPr>
        </p:nvSpPr>
        <p:spPr/>
        <p:txBody>
          <a:bodyPr lIns="91440" tIns="45720" rIns="91440" bIns="45720" anchor="b">
            <a:normAutofit fontScale="90000"/>
          </a:bodyPr>
          <a:lstStyle/>
          <a:p>
            <a:r>
              <a:rPr lang="en-US" sz="2800" dirty="0">
                <a:latin typeface="Gill Sans MT"/>
              </a:rPr>
              <a:t>(1.1) </a:t>
            </a:r>
            <a:r>
              <a:rPr lang="en-GB" sz="2800" dirty="0">
                <a:latin typeface="Gill Sans MT"/>
              </a:rPr>
              <a:t>The software engineering journey </a:t>
            </a:r>
            <a:endParaRPr lang="en-US" sz="2800" dirty="0">
              <a:latin typeface="Gill Sans MT"/>
            </a:endParaRPr>
          </a:p>
        </p:txBody>
      </p:sp>
      <p:sp>
        <p:nvSpPr>
          <p:cNvPr id="5" name="Content Placeholder 4">
            <a:extLst>
              <a:ext uri="{FF2B5EF4-FFF2-40B4-BE49-F238E27FC236}">
                <a16:creationId xmlns:a16="http://schemas.microsoft.com/office/drawing/2014/main" id="{EAE9A959-BD5E-04EB-0570-BF2F94343D71}"/>
              </a:ext>
            </a:extLst>
          </p:cNvPr>
          <p:cNvSpPr>
            <a:spLocks noGrp="1"/>
          </p:cNvSpPr>
          <p:nvPr>
            <p:ph idx="1"/>
          </p:nvPr>
        </p:nvSpPr>
        <p:spPr>
          <a:xfrm>
            <a:off x="703234" y="1397479"/>
            <a:ext cx="2984346" cy="4375150"/>
          </a:xfrm>
        </p:spPr>
        <p:txBody>
          <a:bodyPr/>
          <a:lstStyle/>
          <a:p>
            <a:pPr marL="0" indent="0">
              <a:buNone/>
            </a:pPr>
            <a:r>
              <a:rPr lang="en-GB" sz="1800" dirty="0">
                <a:effectLst/>
                <a:latin typeface="MS Reference Sans Serif" panose="020B0604030504040204" pitchFamily="34" charset="0"/>
                <a:ea typeface="Times New Roman" panose="02020603050405020304" pitchFamily="18" charset="0"/>
                <a:cs typeface="Tahoma" panose="020B0604030504040204" pitchFamily="34" charset="0"/>
              </a:rPr>
              <a:t>Figure 1 – Photograph of World’s First Computer, the Electronic Numerical Integrator and Calculator (National Archives, 2025)</a:t>
            </a:r>
            <a:endParaRPr lang="en-ZA" sz="1800" dirty="0">
              <a:effectLst/>
              <a:latin typeface="MS Reference Sans Serif" panose="020B0604030504040204" pitchFamily="34" charset="0"/>
              <a:ea typeface="Times New Roman" panose="02020603050405020304" pitchFamily="18" charset="0"/>
              <a:cs typeface="Tahoma" panose="020B0604030504040204" pitchFamily="34" charset="0"/>
            </a:endParaRPr>
          </a:p>
          <a:p>
            <a:endParaRPr lang="en-ZA" dirty="0"/>
          </a:p>
        </p:txBody>
      </p:sp>
      <p:pic>
        <p:nvPicPr>
          <p:cNvPr id="6" name="Picture 5">
            <a:extLst>
              <a:ext uri="{FF2B5EF4-FFF2-40B4-BE49-F238E27FC236}">
                <a16:creationId xmlns:a16="http://schemas.microsoft.com/office/drawing/2014/main" id="{AD68FB6C-F965-0B5E-F518-143DE30E60D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08554" y="1278974"/>
            <a:ext cx="7480212" cy="5319830"/>
          </a:xfrm>
          <a:prstGeom prst="rect">
            <a:avLst/>
          </a:prstGeom>
          <a:noFill/>
          <a:ln>
            <a:noFill/>
          </a:ln>
        </p:spPr>
      </p:pic>
    </p:spTree>
    <p:extLst>
      <p:ext uri="{BB962C8B-B14F-4D97-AF65-F5344CB8AC3E}">
        <p14:creationId xmlns:p14="http://schemas.microsoft.com/office/powerpoint/2010/main" val="3862878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2A2A1C-2330-57A3-6AA0-4D636AC171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8E6312-5A11-6AE2-D25D-DEC0E4547D0D}"/>
              </a:ext>
            </a:extLst>
          </p:cNvPr>
          <p:cNvSpPr>
            <a:spLocks noGrp="1"/>
          </p:cNvSpPr>
          <p:nvPr>
            <p:ph type="title"/>
          </p:nvPr>
        </p:nvSpPr>
        <p:spPr/>
        <p:txBody>
          <a:bodyPr lIns="91440" tIns="45720" rIns="91440" bIns="45720" anchor="b">
            <a:normAutofit fontScale="90000"/>
          </a:bodyPr>
          <a:lstStyle/>
          <a:p>
            <a:r>
              <a:rPr lang="en-US" sz="2800" dirty="0">
                <a:latin typeface="Gill Sans MT"/>
              </a:rPr>
              <a:t>(1.1) </a:t>
            </a:r>
            <a:r>
              <a:rPr lang="en-GB" sz="2800" dirty="0">
                <a:latin typeface="Gill Sans MT"/>
              </a:rPr>
              <a:t>The software engineering journey </a:t>
            </a:r>
            <a:endParaRPr lang="en-US" sz="2800" dirty="0">
              <a:latin typeface="Gill Sans MT"/>
            </a:endParaRPr>
          </a:p>
        </p:txBody>
      </p:sp>
      <p:sp>
        <p:nvSpPr>
          <p:cNvPr id="3" name="Content Placeholder 2">
            <a:extLst>
              <a:ext uri="{FF2B5EF4-FFF2-40B4-BE49-F238E27FC236}">
                <a16:creationId xmlns:a16="http://schemas.microsoft.com/office/drawing/2014/main" id="{94196119-EE6B-81EC-AA1A-2862B5461457}"/>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1960s – 1990s</a:t>
            </a:r>
          </a:p>
          <a:p>
            <a:pPr marL="0" indent="0">
              <a:buNone/>
            </a:pPr>
            <a:endParaRPr lang="en-GB" sz="2400" dirty="0">
              <a:latin typeface="Gill Sans MT"/>
            </a:endParaRPr>
          </a:p>
          <a:p>
            <a:r>
              <a:rPr lang="en-GB" sz="2400" dirty="0">
                <a:latin typeface="Gill Sans MT"/>
              </a:rPr>
              <a:t>Margaret Hamilton, an MIT computer scientist, invented the term ‘software engineering’.</a:t>
            </a:r>
          </a:p>
          <a:p>
            <a:endParaRPr lang="en-GB" sz="2400" dirty="0">
              <a:latin typeface="Gill Sans MT"/>
            </a:endParaRPr>
          </a:p>
          <a:p>
            <a:r>
              <a:rPr lang="en-GB" sz="2400" dirty="0">
                <a:latin typeface="Gill Sans MT"/>
              </a:rPr>
              <a:t>During the 1970s, software engineering methodologies emerged. </a:t>
            </a:r>
          </a:p>
          <a:p>
            <a:endParaRPr lang="en-GB" sz="2400" dirty="0">
              <a:latin typeface="Gill Sans MT"/>
            </a:endParaRPr>
          </a:p>
          <a:p>
            <a:r>
              <a:rPr lang="en-GB" sz="2400" dirty="0">
                <a:latin typeface="Gill Sans MT"/>
              </a:rPr>
              <a:t>Waterfall model became popular</a:t>
            </a:r>
          </a:p>
          <a:p>
            <a:endParaRPr lang="en-GB" sz="2400" dirty="0">
              <a:latin typeface="Gill Sans MT"/>
            </a:endParaRPr>
          </a:p>
          <a:p>
            <a:r>
              <a:rPr lang="en-GB" sz="2400" dirty="0">
                <a:latin typeface="Gill Sans MT"/>
              </a:rPr>
              <a:t>Iterative and incremental development started to take shape in the 1980s </a:t>
            </a:r>
          </a:p>
          <a:p>
            <a:endParaRPr lang="en-GB" sz="2400" dirty="0">
              <a:latin typeface="Gill Sans MT"/>
            </a:endParaRPr>
          </a:p>
          <a:p>
            <a:r>
              <a:rPr lang="en-GB" sz="2400" dirty="0">
                <a:latin typeface="Gill Sans MT"/>
              </a:rPr>
              <a:t>RAD and OOP</a:t>
            </a:r>
          </a:p>
          <a:p>
            <a:pPr marL="0" indent="0">
              <a:buNone/>
            </a:pPr>
            <a:endParaRPr lang="en-GB" sz="2400" dirty="0">
              <a:latin typeface="Gill Sans MT"/>
            </a:endParaRPr>
          </a:p>
          <a:p>
            <a:pPr marL="0" indent="0">
              <a:buNone/>
            </a:pPr>
            <a:r>
              <a:rPr lang="en-GB" sz="2400" dirty="0">
                <a:latin typeface="Gill Sans MT"/>
              </a:rPr>
              <a:t>(Khan, 2023)</a:t>
            </a:r>
          </a:p>
          <a:p>
            <a:pPr marL="0" indent="0">
              <a:buNone/>
            </a:pPr>
            <a:endParaRPr lang="en-GB" sz="1800" dirty="0">
              <a:latin typeface="MS Reference Sans Serif" panose="020B0604030504040204" pitchFamily="34" charset="0"/>
              <a:cs typeface="Times New Roman" panose="02020603050405020304" pitchFamily="18" charset="0"/>
            </a:endParaRPr>
          </a:p>
          <a:p>
            <a:pPr marL="0" indent="0">
              <a:buNone/>
            </a:pPr>
            <a:endParaRPr lang="en-GB" sz="2400" dirty="0">
              <a:latin typeface="Gill Sans MT"/>
            </a:endParaRPr>
          </a:p>
        </p:txBody>
      </p:sp>
    </p:spTree>
    <p:extLst>
      <p:ext uri="{BB962C8B-B14F-4D97-AF65-F5344CB8AC3E}">
        <p14:creationId xmlns:p14="http://schemas.microsoft.com/office/powerpoint/2010/main" val="3435762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9C8B54-96E1-0B67-A0FB-0836488338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D3287C-172A-4957-F889-D245771832B9}"/>
              </a:ext>
            </a:extLst>
          </p:cNvPr>
          <p:cNvSpPr>
            <a:spLocks noGrp="1"/>
          </p:cNvSpPr>
          <p:nvPr>
            <p:ph type="title"/>
          </p:nvPr>
        </p:nvSpPr>
        <p:spPr/>
        <p:txBody>
          <a:bodyPr lIns="91440" tIns="45720" rIns="91440" bIns="45720" anchor="b">
            <a:normAutofit fontScale="90000"/>
          </a:bodyPr>
          <a:lstStyle/>
          <a:p>
            <a:r>
              <a:rPr lang="en-US" sz="2800">
                <a:latin typeface="Gill Sans MT"/>
              </a:rPr>
              <a:t>(1.1) </a:t>
            </a:r>
            <a:r>
              <a:rPr lang="en-GB" sz="2800">
                <a:latin typeface="Gill Sans MT"/>
              </a:rPr>
              <a:t>The software engineering journey </a:t>
            </a:r>
            <a:endParaRPr lang="en-US" sz="2800" dirty="0">
              <a:latin typeface="Gill Sans MT"/>
            </a:endParaRPr>
          </a:p>
        </p:txBody>
      </p:sp>
      <p:sp>
        <p:nvSpPr>
          <p:cNvPr id="3" name="Content Placeholder 2">
            <a:extLst>
              <a:ext uri="{FF2B5EF4-FFF2-40B4-BE49-F238E27FC236}">
                <a16:creationId xmlns:a16="http://schemas.microsoft.com/office/drawing/2014/main" id="{70E25D0D-B7F2-D40D-5BEF-E694B283065F}"/>
              </a:ext>
            </a:extLst>
          </p:cNvPr>
          <p:cNvSpPr>
            <a:spLocks noGrp="1"/>
          </p:cNvSpPr>
          <p:nvPr>
            <p:ph idx="1"/>
          </p:nvPr>
        </p:nvSpPr>
        <p:spPr>
          <a:xfrm>
            <a:off x="703234" y="1397479"/>
            <a:ext cx="11198480" cy="5266546"/>
          </a:xfrm>
        </p:spPr>
        <p:txBody>
          <a:bodyPr vert="horz" lIns="91440" tIns="45720" rIns="91440" bIns="45720" rtlCol="0" anchor="t">
            <a:noAutofit/>
          </a:bodyPr>
          <a:lstStyle/>
          <a:p>
            <a:pPr marL="0" indent="0">
              <a:buNone/>
            </a:pPr>
            <a:r>
              <a:rPr lang="en-GB" sz="2800" b="1">
                <a:latin typeface="Gill Sans MT"/>
              </a:rPr>
              <a:t>1990s – present</a:t>
            </a:r>
          </a:p>
          <a:p>
            <a:pPr marL="0" indent="0">
              <a:buNone/>
            </a:pPr>
            <a:endParaRPr lang="en-GB" sz="2400">
              <a:latin typeface="Gill Sans MT"/>
            </a:endParaRPr>
          </a:p>
          <a:p>
            <a:r>
              <a:rPr lang="en-GB" sz="2400">
                <a:latin typeface="Gill Sans MT"/>
              </a:rPr>
              <a:t>The internet and personal computing took form and software applications expanded. </a:t>
            </a:r>
          </a:p>
          <a:p>
            <a:r>
              <a:rPr lang="en-GB" sz="2400">
                <a:latin typeface="Gill Sans MT"/>
              </a:rPr>
              <a:t>Agile methods gained a lot of attention during this time. </a:t>
            </a:r>
          </a:p>
          <a:p>
            <a:r>
              <a:rPr lang="en-GB" sz="2400">
                <a:latin typeface="Gill Sans MT"/>
              </a:rPr>
              <a:t>Open-source development was a growing field.</a:t>
            </a:r>
          </a:p>
          <a:p>
            <a:r>
              <a:rPr lang="en-GB" sz="2400">
                <a:latin typeface="Gill Sans MT"/>
              </a:rPr>
              <a:t>Business focus was on collaboration and process automation.</a:t>
            </a:r>
          </a:p>
          <a:p>
            <a:pPr marL="0" indent="0">
              <a:buNone/>
            </a:pPr>
            <a:r>
              <a:rPr lang="en-GB" sz="2400">
                <a:latin typeface="Gill Sans MT"/>
              </a:rPr>
              <a:t>(Khan, 2023)</a:t>
            </a:r>
          </a:p>
          <a:p>
            <a:pPr marL="0" indent="0">
              <a:buNone/>
            </a:pPr>
            <a:endParaRPr lang="en-GB" sz="1800">
              <a:latin typeface="MS Reference Sans Serif" panose="020B0604030504040204" pitchFamily="34" charset="0"/>
              <a:cs typeface="Times New Roman" panose="02020603050405020304" pitchFamily="18" charset="0"/>
            </a:endParaRPr>
          </a:p>
          <a:p>
            <a:pPr marL="0" indent="0">
              <a:buNone/>
            </a:pPr>
            <a:endParaRPr lang="en-GB" sz="2400" dirty="0">
              <a:latin typeface="Gill Sans MT"/>
            </a:endParaRPr>
          </a:p>
        </p:txBody>
      </p:sp>
      <p:pic>
        <p:nvPicPr>
          <p:cNvPr id="3074" name="Picture 2">
            <a:extLst>
              <a:ext uri="{FF2B5EF4-FFF2-40B4-BE49-F238E27FC236}">
                <a16:creationId xmlns:a16="http://schemas.microsoft.com/office/drawing/2014/main" id="{942F8235-85CF-417A-C7D1-4FDF2C9E29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0" y="3808155"/>
            <a:ext cx="4281714" cy="2855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5504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5F84E-61FE-4A80-F365-C99FB71A75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AA748A-0E88-350E-D002-6FC12F29D8D4}"/>
              </a:ext>
            </a:extLst>
          </p:cNvPr>
          <p:cNvSpPr>
            <a:spLocks noGrp="1"/>
          </p:cNvSpPr>
          <p:nvPr>
            <p:ph type="title"/>
          </p:nvPr>
        </p:nvSpPr>
        <p:spPr/>
        <p:txBody>
          <a:bodyPr lIns="91440" tIns="45720" rIns="91440" bIns="45720" anchor="b">
            <a:normAutofit fontScale="90000"/>
          </a:bodyPr>
          <a:lstStyle/>
          <a:p>
            <a:r>
              <a:rPr lang="en-US" sz="2800" dirty="0">
                <a:latin typeface="Gill Sans MT"/>
              </a:rPr>
              <a:t>(1.1) </a:t>
            </a:r>
            <a:r>
              <a:rPr lang="en-GB" sz="2800" dirty="0">
                <a:latin typeface="Gill Sans MT"/>
              </a:rPr>
              <a:t>The software engineering journey </a:t>
            </a:r>
            <a:endParaRPr lang="en-US" sz="2800" dirty="0">
              <a:latin typeface="Gill Sans MT"/>
            </a:endParaRPr>
          </a:p>
        </p:txBody>
      </p:sp>
      <p:sp>
        <p:nvSpPr>
          <p:cNvPr id="3" name="Content Placeholder 2">
            <a:extLst>
              <a:ext uri="{FF2B5EF4-FFF2-40B4-BE49-F238E27FC236}">
                <a16:creationId xmlns:a16="http://schemas.microsoft.com/office/drawing/2014/main" id="{B3B17ED4-DCA3-8ED0-C197-420F8DC62482}"/>
              </a:ext>
            </a:extLst>
          </p:cNvPr>
          <p:cNvSpPr>
            <a:spLocks noGrp="1"/>
          </p:cNvSpPr>
          <p:nvPr>
            <p:ph idx="1"/>
          </p:nvPr>
        </p:nvSpPr>
        <p:spPr>
          <a:xfrm>
            <a:off x="703234" y="1397479"/>
            <a:ext cx="11053132" cy="5266546"/>
          </a:xfrm>
        </p:spPr>
        <p:txBody>
          <a:bodyPr vert="horz" lIns="91440" tIns="45720" rIns="91440" bIns="45720" rtlCol="0" anchor="t">
            <a:noAutofit/>
          </a:bodyPr>
          <a:lstStyle/>
          <a:p>
            <a:pPr marL="0" indent="0">
              <a:buNone/>
            </a:pPr>
            <a:r>
              <a:rPr lang="en-GB" sz="2800" b="1" dirty="0">
                <a:latin typeface="Gill Sans MT"/>
              </a:rPr>
              <a:t>Computer programming languages – a timeline</a:t>
            </a:r>
          </a:p>
          <a:p>
            <a:pPr marL="0" indent="0">
              <a:buNone/>
            </a:pPr>
            <a:r>
              <a:rPr lang="en-GB" sz="2400" dirty="0">
                <a:latin typeface="Gill Sans MT"/>
              </a:rPr>
              <a:t>Only shown from 2000 on the slides (</a:t>
            </a:r>
            <a:r>
              <a:rPr lang="en-ZA" sz="2400" dirty="0">
                <a:latin typeface="Gill Sans MT"/>
              </a:rPr>
              <a:t>HP Tech Takes, 2018)</a:t>
            </a:r>
            <a:r>
              <a:rPr lang="en-GB" sz="2400" dirty="0">
                <a:latin typeface="Gill Sans MT"/>
              </a:rPr>
              <a:t>:</a:t>
            </a:r>
          </a:p>
          <a:p>
            <a:pPr marL="0" indent="0">
              <a:buNone/>
            </a:pPr>
            <a:endParaRPr lang="en-GB" sz="2200" dirty="0">
              <a:latin typeface="Gill Sans MT"/>
            </a:endParaRPr>
          </a:p>
          <a:p>
            <a:pPr marL="342900" lvl="0" indent="-342900" algn="just">
              <a:lnSpc>
                <a:spcPct val="130000"/>
              </a:lnSpc>
              <a:buFont typeface="Symbol" panose="05050102010706020507" pitchFamily="18" charset="2"/>
              <a:buChar char=""/>
            </a:pPr>
            <a:r>
              <a:rPr lang="en-ZA" sz="2200" b="1" dirty="0">
                <a:solidFill>
                  <a:srgbClr val="0070C0"/>
                </a:solidFill>
                <a:latin typeface="Gill Sans MT"/>
              </a:rPr>
              <a:t>2000: </a:t>
            </a:r>
            <a:r>
              <a:rPr lang="en-ZA" sz="2200" dirty="0">
                <a:latin typeface="Gill Sans MT"/>
              </a:rPr>
              <a:t>Microsoft created C# (similarities to Java) as a mixture of Visual Basic and C++. </a:t>
            </a:r>
          </a:p>
          <a:p>
            <a:pPr marL="342900" lvl="0" indent="-342900" algn="just">
              <a:lnSpc>
                <a:spcPct val="130000"/>
              </a:lnSpc>
              <a:buFont typeface="Symbol" panose="05050102010706020507" pitchFamily="18" charset="2"/>
              <a:buChar char=""/>
            </a:pPr>
            <a:r>
              <a:rPr lang="en-ZA" sz="2200" b="1" dirty="0">
                <a:solidFill>
                  <a:srgbClr val="0070C0"/>
                </a:solidFill>
                <a:latin typeface="Gill Sans MT"/>
              </a:rPr>
              <a:t>2003: </a:t>
            </a:r>
            <a:r>
              <a:rPr lang="en-ZA" sz="2200" dirty="0">
                <a:latin typeface="Gill Sans MT"/>
              </a:rPr>
              <a:t>Martin </a:t>
            </a:r>
            <a:r>
              <a:rPr lang="en-ZA" sz="2200" dirty="0" err="1">
                <a:latin typeface="Gill Sans MT"/>
              </a:rPr>
              <a:t>Odersky</a:t>
            </a:r>
            <a:r>
              <a:rPr lang="en-ZA" sz="2200" dirty="0">
                <a:latin typeface="Gill Sans MT"/>
              </a:rPr>
              <a:t> developed the programming language, Scala. </a:t>
            </a:r>
          </a:p>
          <a:p>
            <a:pPr marL="342900" lvl="0" indent="-342900" algn="just">
              <a:lnSpc>
                <a:spcPct val="130000"/>
              </a:lnSpc>
              <a:buFont typeface="Symbol" panose="05050102010706020507" pitchFamily="18" charset="2"/>
              <a:buChar char=""/>
            </a:pPr>
            <a:r>
              <a:rPr lang="en-ZA" sz="2200" b="1" dirty="0">
                <a:solidFill>
                  <a:srgbClr val="0070C0"/>
                </a:solidFill>
                <a:latin typeface="Gill Sans MT"/>
              </a:rPr>
              <a:t>2003: </a:t>
            </a:r>
            <a:r>
              <a:rPr lang="en-ZA" sz="2200" dirty="0">
                <a:latin typeface="Gill Sans MT"/>
              </a:rPr>
              <a:t>Groovy (as a result of Java) was created by Bob McWhirter and James Strachan </a:t>
            </a:r>
          </a:p>
          <a:p>
            <a:pPr marL="342900" lvl="0" indent="-342900" algn="just">
              <a:lnSpc>
                <a:spcPct val="130000"/>
              </a:lnSpc>
              <a:buFont typeface="Symbol" panose="05050102010706020507" pitchFamily="18" charset="2"/>
              <a:buChar char=""/>
            </a:pPr>
            <a:r>
              <a:rPr lang="en-ZA" sz="2200" b="1" dirty="0">
                <a:solidFill>
                  <a:srgbClr val="0070C0"/>
                </a:solidFill>
                <a:latin typeface="Gill Sans MT"/>
              </a:rPr>
              <a:t>2009: </a:t>
            </a:r>
            <a:r>
              <a:rPr lang="en-ZA" sz="2200" dirty="0">
                <a:latin typeface="Gill Sans MT"/>
              </a:rPr>
              <a:t>Go was developed by Google to solve problems with large systems.</a:t>
            </a:r>
          </a:p>
          <a:p>
            <a:pPr marL="342900" lvl="0" indent="-342900" algn="just">
              <a:lnSpc>
                <a:spcPct val="130000"/>
              </a:lnSpc>
              <a:buFont typeface="Symbol" panose="05050102010706020507" pitchFamily="18" charset="2"/>
              <a:buChar char=""/>
            </a:pPr>
            <a:r>
              <a:rPr lang="en-ZA" sz="2200" b="1" dirty="0">
                <a:solidFill>
                  <a:srgbClr val="0070C0"/>
                </a:solidFill>
                <a:latin typeface="Gill Sans MT"/>
              </a:rPr>
              <a:t>2014: </a:t>
            </a:r>
            <a:r>
              <a:rPr lang="en-ZA" sz="2200" dirty="0">
                <a:latin typeface="Gill Sans MT"/>
              </a:rPr>
              <a:t>Apple created Swift to replace Objective-C, C, and C++.</a:t>
            </a:r>
          </a:p>
          <a:p>
            <a:pPr marL="342900" lvl="0" indent="-342900" algn="just">
              <a:lnSpc>
                <a:spcPct val="130000"/>
              </a:lnSpc>
              <a:buFont typeface="Symbol" panose="05050102010706020507" pitchFamily="18" charset="2"/>
              <a:buChar char=""/>
            </a:pPr>
            <a:r>
              <a:rPr lang="en-ZA" sz="2200" b="1" dirty="0">
                <a:solidFill>
                  <a:srgbClr val="0070C0"/>
                </a:solidFill>
                <a:latin typeface="Gill Sans MT"/>
              </a:rPr>
              <a:t>Today: </a:t>
            </a:r>
            <a:r>
              <a:rPr lang="en-ZA" sz="2200" dirty="0">
                <a:latin typeface="Gill Sans MT"/>
              </a:rPr>
              <a:t>Many older programming languages are still used today, and many are used as a foundation for the creation of new or more advanced languages. The aim is to reduce the workload on programmers and to simplify software creation. </a:t>
            </a:r>
          </a:p>
        </p:txBody>
      </p:sp>
    </p:spTree>
    <p:extLst>
      <p:ext uri="{BB962C8B-B14F-4D97-AF65-F5344CB8AC3E}">
        <p14:creationId xmlns:p14="http://schemas.microsoft.com/office/powerpoint/2010/main" val="2837825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484EC3-D560-F3E2-BD73-6E1395A6DC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BE4638-A554-05C3-18BC-CBBD7C8F31EC}"/>
              </a:ext>
            </a:extLst>
          </p:cNvPr>
          <p:cNvSpPr>
            <a:spLocks noGrp="1"/>
          </p:cNvSpPr>
          <p:nvPr>
            <p:ph type="title"/>
          </p:nvPr>
        </p:nvSpPr>
        <p:spPr/>
        <p:txBody>
          <a:bodyPr lIns="91440" tIns="45720" rIns="91440" bIns="45720" anchor="b">
            <a:normAutofit fontScale="90000"/>
          </a:bodyPr>
          <a:lstStyle/>
          <a:p>
            <a:r>
              <a:rPr lang="en-US" sz="2800" dirty="0">
                <a:latin typeface="Gill Sans MT"/>
              </a:rPr>
              <a:t>(1.1) </a:t>
            </a:r>
            <a:r>
              <a:rPr lang="en-GB" sz="2800" dirty="0">
                <a:latin typeface="Gill Sans MT"/>
              </a:rPr>
              <a:t>The software engineering journey </a:t>
            </a:r>
            <a:endParaRPr lang="en-US" sz="2800" dirty="0">
              <a:latin typeface="Gill Sans MT"/>
            </a:endParaRPr>
          </a:p>
        </p:txBody>
      </p:sp>
      <p:sp>
        <p:nvSpPr>
          <p:cNvPr id="8" name="Content Placeholder 2">
            <a:extLst>
              <a:ext uri="{FF2B5EF4-FFF2-40B4-BE49-F238E27FC236}">
                <a16:creationId xmlns:a16="http://schemas.microsoft.com/office/drawing/2014/main" id="{82C096D5-E705-A6A4-1C17-A8341517F470}"/>
              </a:ext>
            </a:extLst>
          </p:cNvPr>
          <p:cNvSpPr txBox="1">
            <a:spLocks/>
          </p:cNvSpPr>
          <p:nvPr/>
        </p:nvSpPr>
        <p:spPr>
          <a:xfrm>
            <a:off x="703234" y="2689984"/>
            <a:ext cx="5218595" cy="2985097"/>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0"/>
              </a:spcBef>
              <a:buFont typeface="Arial" panose="020B0604020202020204" pitchFamily="34" charset="0"/>
              <a:buChar char="•"/>
              <a:defRPr sz="2000" kern="1200">
                <a:solidFill>
                  <a:schemeClr val="tx1"/>
                </a:solidFill>
                <a:latin typeface="Gill Sans MT" panose="020B0502020104020203" pitchFamily="34" charset="0"/>
                <a:ea typeface="+mn-ea"/>
                <a:cs typeface="+mn-cs"/>
              </a:defRPr>
            </a:lvl1pPr>
            <a:lvl2pPr marL="685800" indent="-228600" algn="l" defTabSz="914400" rtl="0" eaLnBrk="1" latinLnBrk="0" hangingPunct="1">
              <a:lnSpc>
                <a:spcPct val="100000"/>
              </a:lnSpc>
              <a:spcBef>
                <a:spcPts val="0"/>
              </a:spcBef>
              <a:buFont typeface="Arial" panose="020B0604020202020204" pitchFamily="34" charset="0"/>
              <a:buChar char="•"/>
              <a:defRPr sz="1800" kern="1200">
                <a:solidFill>
                  <a:schemeClr val="tx1"/>
                </a:solidFill>
                <a:latin typeface="Gill Sans MT" panose="020B0502020104020203" pitchFamily="34" charset="0"/>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Gill Sans MT" panose="020B0502020104020203" pitchFamily="34" charset="0"/>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Gill Sans MT" panose="020B0502020104020203" pitchFamily="34" charset="0"/>
                <a:ea typeface="+mn-ea"/>
                <a:cs typeface="+mn-cs"/>
              </a:defRPr>
            </a:lvl4pPr>
            <a:lvl5pPr marL="20574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Gill Sans MT" panose="020B05020201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rgbClr val="0070C0"/>
                </a:solidFill>
                <a:latin typeface="Gill Sans MT"/>
              </a:rPr>
              <a:t>Discussion:</a:t>
            </a:r>
          </a:p>
          <a:p>
            <a:pPr marL="0" indent="0">
              <a:buFont typeface="Arial" panose="020B0604020202020204" pitchFamily="34" charset="0"/>
              <a:buNone/>
            </a:pPr>
            <a:endParaRPr lang="en-US" sz="2400" b="1" dirty="0">
              <a:solidFill>
                <a:srgbClr val="C00000"/>
              </a:solidFill>
            </a:endParaRPr>
          </a:p>
          <a:p>
            <a:pPr marL="0" indent="0" algn="just">
              <a:lnSpc>
                <a:spcPct val="130000"/>
              </a:lnSpc>
              <a:buNone/>
            </a:pPr>
            <a:r>
              <a:rPr lang="en-GB" sz="2400" b="1" dirty="0">
                <a:solidFill>
                  <a:srgbClr val="0070C0"/>
                </a:solidFill>
                <a:latin typeface="Gill Sans MT"/>
              </a:rPr>
              <a:t>Conduct brief research on Apple’s Swift language. Discuss the safety of Swift with your lecturer and fellow students.</a:t>
            </a:r>
            <a:endParaRPr lang="en-ZA" sz="2400" b="1" dirty="0">
              <a:solidFill>
                <a:srgbClr val="0070C0"/>
              </a:solidFill>
              <a:latin typeface="Gill Sans MT"/>
            </a:endParaRPr>
          </a:p>
        </p:txBody>
      </p:sp>
      <p:graphicFrame>
        <p:nvGraphicFramePr>
          <p:cNvPr id="9" name="Table 8">
            <a:extLst>
              <a:ext uri="{FF2B5EF4-FFF2-40B4-BE49-F238E27FC236}">
                <a16:creationId xmlns:a16="http://schemas.microsoft.com/office/drawing/2014/main" id="{56418D69-EA77-A097-26D2-822A91400995}"/>
              </a:ext>
            </a:extLst>
          </p:cNvPr>
          <p:cNvGraphicFramePr>
            <a:graphicFrameLocks noGrp="1"/>
          </p:cNvGraphicFramePr>
          <p:nvPr>
            <p:extLst>
              <p:ext uri="{D42A27DB-BD31-4B8C-83A1-F6EECF244321}">
                <p14:modId xmlns:p14="http://schemas.microsoft.com/office/powerpoint/2010/main" val="1474670589"/>
              </p:ext>
            </p:extLst>
          </p:nvPr>
        </p:nvGraphicFramePr>
        <p:xfrm>
          <a:off x="704126" y="1572228"/>
          <a:ext cx="10325225" cy="640080"/>
        </p:xfrm>
        <a:graphic>
          <a:graphicData uri="http://schemas.openxmlformats.org/drawingml/2006/table">
            <a:tbl>
              <a:tblPr bandRow="1">
                <a:tableStyleId>{5C22544A-7EE6-4342-B048-85BDC9FD1C3A}</a:tableStyleId>
              </a:tblPr>
              <a:tblGrid>
                <a:gridCol w="7995780">
                  <a:extLst>
                    <a:ext uri="{9D8B030D-6E8A-4147-A177-3AD203B41FA5}">
                      <a16:colId xmlns:a16="http://schemas.microsoft.com/office/drawing/2014/main" val="361505402"/>
                    </a:ext>
                  </a:extLst>
                </a:gridCol>
                <a:gridCol w="2329445">
                  <a:extLst>
                    <a:ext uri="{9D8B030D-6E8A-4147-A177-3AD203B41FA5}">
                      <a16:colId xmlns:a16="http://schemas.microsoft.com/office/drawing/2014/main" val="2257782183"/>
                    </a:ext>
                  </a:extLst>
                </a:gridCol>
              </a:tblGrid>
              <a:tr h="596844">
                <a:tc>
                  <a:txBody>
                    <a:bodyPr/>
                    <a:lstStyle/>
                    <a:p>
                      <a:r>
                        <a:rPr lang="en-US" sz="1800" b="0" i="0" u="none" strike="noStrike" kern="1200" dirty="0">
                          <a:solidFill>
                            <a:srgbClr val="0070C0"/>
                          </a:solidFill>
                          <a:effectLst/>
                          <a:latin typeface="Arial"/>
                          <a:ea typeface="+mn-ea"/>
                          <a:cs typeface="+mn-cs"/>
                        </a:rPr>
                        <a:t>Read:</a:t>
                      </a:r>
                    </a:p>
                    <a:p>
                      <a:r>
                        <a:rPr lang="en-GB" sz="1800" u="sng" kern="1200" dirty="0">
                          <a:solidFill>
                            <a:schemeClr val="dk1"/>
                          </a:solidFill>
                          <a:effectLst/>
                          <a:latin typeface="+mn-lt"/>
                          <a:ea typeface="+mn-ea"/>
                          <a:cs typeface="+mn-cs"/>
                          <a:hlinkClick r:id="rId2"/>
                        </a:rPr>
                        <a:t>https://developer.apple.com/swift/</a:t>
                      </a:r>
                      <a:r>
                        <a:rPr lang="en-GB" sz="1800" kern="1200" dirty="0">
                          <a:solidFill>
                            <a:schemeClr val="dk1"/>
                          </a:solidFill>
                          <a:effectLst/>
                          <a:latin typeface="+mn-lt"/>
                          <a:ea typeface="+mn-ea"/>
                          <a:cs typeface="+mn-cs"/>
                        </a:rPr>
                        <a:t> </a:t>
                      </a:r>
                      <a:endParaRPr lang="en-US" sz="1800" b="0" i="0" u="none" strike="noStrike" kern="1200" dirty="0">
                        <a:solidFill>
                          <a:srgbClr val="0070C0"/>
                        </a:solidFill>
                        <a:effectLst/>
                        <a:latin typeface="Arial"/>
                        <a:ea typeface="+mn-ea"/>
                        <a:cs typeface="+mn-cs"/>
                      </a:endParaRPr>
                    </a:p>
                  </a:txBody>
                  <a:tcPr anchor="ctr">
                    <a:lnL w="12700" cap="flat" cmpd="sng" algn="ctr">
                      <a:solidFill>
                        <a:srgbClr val="4EBEAE"/>
                      </a:solidFill>
                      <a:prstDash val="solid"/>
                      <a:round/>
                      <a:headEnd type="none" w="med" len="med"/>
                      <a:tailEnd type="none" w="med" len="med"/>
                    </a:lnL>
                    <a:lnR w="12700" cap="flat" cmpd="sng" algn="ctr">
                      <a:solidFill>
                        <a:srgbClr val="4EBEAE"/>
                      </a:solidFill>
                      <a:prstDash val="solid"/>
                      <a:round/>
                      <a:headEnd type="none" w="med" len="med"/>
                      <a:tailEnd type="none" w="med" len="med"/>
                    </a:lnR>
                    <a:lnT w="12700" cap="flat" cmpd="sng" algn="ctr">
                      <a:solidFill>
                        <a:srgbClr val="4EBEAE"/>
                      </a:solidFill>
                      <a:prstDash val="solid"/>
                      <a:round/>
                      <a:headEnd type="none" w="med" len="med"/>
                      <a:tailEnd type="none" w="med" len="med"/>
                    </a:lnT>
                    <a:lnB w="12700" cap="flat" cmpd="sng" algn="ctr">
                      <a:solidFill>
                        <a:srgbClr val="4EBEAE"/>
                      </a:solidFill>
                      <a:prstDash val="solid"/>
                      <a:round/>
                      <a:headEnd type="none" w="med" len="med"/>
                      <a:tailEnd type="none" w="med" len="med"/>
                    </a:lnB>
                    <a:noFill/>
                  </a:tcPr>
                </a:tc>
                <a:tc>
                  <a:txBody>
                    <a:bodyPr/>
                    <a:lstStyle/>
                    <a:p>
                      <a:r>
                        <a:rPr lang="en-US" sz="1800" b="0" i="0" u="none" strike="noStrike" noProof="0" dirty="0">
                          <a:solidFill>
                            <a:srgbClr val="000000"/>
                          </a:solidFill>
                          <a:effectLst/>
                          <a:latin typeface="Arial"/>
                        </a:rPr>
                        <a:t>Article duration: </a:t>
                      </a:r>
                      <a:endParaRPr lang="en-US" dirty="0"/>
                    </a:p>
                    <a:p>
                      <a:pPr lvl="0">
                        <a:buNone/>
                      </a:pPr>
                      <a:r>
                        <a:rPr lang="en-US" sz="1800" b="0" i="0" u="none" strike="noStrike" noProof="0" dirty="0">
                          <a:solidFill>
                            <a:srgbClr val="000000"/>
                          </a:solidFill>
                          <a:effectLst/>
                          <a:latin typeface="Arial"/>
                        </a:rPr>
                        <a:t>05:00 (estimated)</a:t>
                      </a:r>
                    </a:p>
                  </a:txBody>
                  <a:tcPr anchor="ctr">
                    <a:lnL w="12700" cap="flat" cmpd="sng" algn="ctr">
                      <a:solidFill>
                        <a:srgbClr val="4EBEAE"/>
                      </a:solidFill>
                      <a:prstDash val="solid"/>
                      <a:round/>
                      <a:headEnd type="none" w="med" len="med"/>
                      <a:tailEnd type="none" w="med" len="med"/>
                    </a:lnL>
                    <a:lnR w="12700" cap="flat" cmpd="sng" algn="ctr">
                      <a:solidFill>
                        <a:srgbClr val="4EBEAE"/>
                      </a:solidFill>
                      <a:prstDash val="solid"/>
                      <a:round/>
                      <a:headEnd type="none" w="med" len="med"/>
                      <a:tailEnd type="none" w="med" len="med"/>
                    </a:lnR>
                    <a:lnT w="12700" cap="flat" cmpd="sng" algn="ctr">
                      <a:solidFill>
                        <a:srgbClr val="4EBEAE"/>
                      </a:solidFill>
                      <a:prstDash val="solid"/>
                      <a:round/>
                      <a:headEnd type="none" w="med" len="med"/>
                      <a:tailEnd type="none" w="med" len="med"/>
                    </a:lnT>
                    <a:lnB w="12700" cap="flat" cmpd="sng" algn="ctr">
                      <a:solidFill>
                        <a:srgbClr val="4EBEAE"/>
                      </a:solidFill>
                      <a:prstDash val="solid"/>
                      <a:round/>
                      <a:headEnd type="none" w="med" len="med"/>
                      <a:tailEnd type="none" w="med" len="med"/>
                    </a:lnB>
                    <a:noFill/>
                  </a:tcPr>
                </a:tc>
                <a:extLst>
                  <a:ext uri="{0D108BD9-81ED-4DB2-BD59-A6C34878D82A}">
                    <a16:rowId xmlns:a16="http://schemas.microsoft.com/office/drawing/2014/main" val="427530935"/>
                  </a:ext>
                </a:extLst>
              </a:tr>
            </a:tbl>
          </a:graphicData>
        </a:graphic>
      </p:graphicFrame>
      <p:pic>
        <p:nvPicPr>
          <p:cNvPr id="4098" name="Picture 2" descr="Swift Logo">
            <a:extLst>
              <a:ext uri="{FF2B5EF4-FFF2-40B4-BE49-F238E27FC236}">
                <a16:creationId xmlns:a16="http://schemas.microsoft.com/office/drawing/2014/main" id="{30EF4696-E2AD-C566-1AF6-32ECB64F6F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5072" y="3429000"/>
            <a:ext cx="3934279" cy="2462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33459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Wte7FFFa"/>
  <p:tag name="ARTICULATE_PROJECT_OPEN" val="0"/>
  <p:tag name="ARTICULATE_DESIGN_ID_WHITE VIDEO BOX" val="5d6qpBLd"/>
  <p:tag name="ARTICULATE_SLIDE_THUMBNAIL_REFRESH" val="1"/>
  <p:tag name="ARTICULATE_SLIDE_COUNT" val="6"/>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White Video box">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X template for recordings 22-05-20" id="{921E9A64-9EE8-41E5-B16D-75918ADC9A75}" vid="{93481CF0-EFEC-407E-B05B-10CF0C39BF0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0b29e309-5067-420f-889f-e44dba4a11cd" xsi:nil="true"/>
    <lcf76f155ced4ddcb4097134ff3c332f xmlns="1acd542e-fec4-464b-a0b9-883f33ef757b">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A45D3D289A6AA4A916B83A0E0727C46" ma:contentTypeVersion="17" ma:contentTypeDescription="Create a new document." ma:contentTypeScope="" ma:versionID="84e5ece7158e8e8306e9fbba08fd611c">
  <xsd:schema xmlns:xsd="http://www.w3.org/2001/XMLSchema" xmlns:xs="http://www.w3.org/2001/XMLSchema" xmlns:p="http://schemas.microsoft.com/office/2006/metadata/properties" xmlns:ns2="1acd542e-fec4-464b-a0b9-883f33ef757b" xmlns:ns3="0b29e309-5067-420f-889f-e44dba4a11cd" targetNamespace="http://schemas.microsoft.com/office/2006/metadata/properties" ma:root="true" ma:fieldsID="67e9d2fcb65732f760be310008c857af" ns2:_="" ns3:_="">
    <xsd:import namespace="1acd542e-fec4-464b-a0b9-883f33ef757b"/>
    <xsd:import namespace="0b29e309-5067-420f-889f-e44dba4a11cd"/>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LengthInSeconds" minOccurs="0"/>
                <xsd:element ref="ns2:MediaServiceAutoTags" minOccurs="0"/>
                <xsd:element ref="ns2:MediaServiceGenerationTime" minOccurs="0"/>
                <xsd:element ref="ns2:MediaServiceEventHashCode" minOccurs="0"/>
                <xsd:element ref="ns2:MediaServiceOCR"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acd542e-fec4-464b-a0b9-883f33ef75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Length (seconds)"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3038f4db-6faf-4b53-8a05-2b4e7a76ecb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b29e309-5067-420f-889f-e44dba4a11cd"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60ba2019-a0a6-437f-ae6b-c9df9d15834b}" ma:internalName="TaxCatchAll" ma:showField="CatchAllData" ma:web="0b29e309-5067-420f-889f-e44dba4a11c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513D81B-942C-496C-A014-1F2FF2DCFE2F}">
  <ds:schemaRefs>
    <ds:schemaRef ds:uri="0b29e309-5067-420f-889f-e44dba4a11cd"/>
    <ds:schemaRef ds:uri="1acd542e-fec4-464b-a0b9-883f33ef757b"/>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00EFFDE1-1B60-4745-8B4D-AE611BB3A22F}">
  <ds:schemaRefs>
    <ds:schemaRef ds:uri="http://schemas.microsoft.com/sharepoint/v3/contenttype/forms"/>
  </ds:schemaRefs>
</ds:datastoreItem>
</file>

<file path=customXml/itemProps3.xml><?xml version="1.0" encoding="utf-8"?>
<ds:datastoreItem xmlns:ds="http://schemas.openxmlformats.org/officeDocument/2006/customXml" ds:itemID="{1649A2F2-ED9F-4981-AECB-763E6E233A31}">
  <ds:schemaRefs>
    <ds:schemaRef ds:uri="0b29e309-5067-420f-889f-e44dba4a11cd"/>
    <ds:schemaRef ds:uri="1acd542e-fec4-464b-a0b9-883f33ef757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218</TotalTime>
  <Words>1429</Words>
  <Application>Microsoft Office PowerPoint</Application>
  <PresentationFormat>Widescreen</PresentationFormat>
  <Paragraphs>175</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Gill Sans MT</vt:lpstr>
      <vt:lpstr>MS Reference Sans Serif</vt:lpstr>
      <vt:lpstr>Symbol</vt:lpstr>
      <vt:lpstr>White Video box</vt:lpstr>
      <vt:lpstr>SEN152 – Topic 1:  The history of Software Engineering</vt:lpstr>
      <vt:lpstr>Module Outcomes</vt:lpstr>
      <vt:lpstr>(1) Introduction</vt:lpstr>
      <vt:lpstr>(1.1) The software engineering journey </vt:lpstr>
      <vt:lpstr>(1.1) The software engineering journey </vt:lpstr>
      <vt:lpstr>(1.1) The software engineering journey </vt:lpstr>
      <vt:lpstr>(1.1) The software engineering journey </vt:lpstr>
      <vt:lpstr>(1.1) The software engineering journey </vt:lpstr>
      <vt:lpstr>(1.1) The software engineering journey </vt:lpstr>
      <vt:lpstr>(1.1) The software engineering journey </vt:lpstr>
      <vt:lpstr>(1.1) The software engineering journey </vt:lpstr>
      <vt:lpstr>(1.1) The software engineering journey </vt:lpstr>
      <vt:lpstr>(1.2) The software engineering process </vt:lpstr>
      <vt:lpstr>(1.2) The software engineering process </vt:lpstr>
      <vt:lpstr>(1.2) The software engineering process </vt:lpstr>
      <vt:lpstr>(1.2) The software engineering process </vt:lpstr>
      <vt:lpstr>(1.2) The software engineering process </vt:lpstr>
      <vt:lpstr>(1.2) The software engineering process </vt:lpstr>
      <vt:lpstr>(1.2) The software engineering process </vt:lpstr>
      <vt:lpstr>(1.3) Software development principles </vt:lpstr>
      <vt:lpstr>(1.3) Software development principles </vt:lpstr>
      <vt:lpstr>(1.3) Software development principles </vt:lpstr>
      <vt:lpstr>(1.3) Software development principles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Sykes, Debbie (Ms) - Delta</dc:creator>
  <cp:lastModifiedBy>Sonja Visagie (STADIO - Centurion)</cp:lastModifiedBy>
  <cp:revision>642</cp:revision>
  <dcterms:created xsi:type="dcterms:W3CDTF">2021-02-17T07:10:33Z</dcterms:created>
  <dcterms:modified xsi:type="dcterms:W3CDTF">2025-02-12T13:08:41Z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C5361F15-C82A-40D1-A4E6-5713AE67191D</vt:lpwstr>
  </property>
  <property fmtid="{D5CDD505-2E9C-101B-9397-08002B2CF9AE}" pid="3" name="ArticulatePath">
    <vt:lpwstr>Presentation1</vt:lpwstr>
  </property>
  <property fmtid="{D5CDD505-2E9C-101B-9397-08002B2CF9AE}" pid="4" name="ContentTypeId">
    <vt:lpwstr>0x010100CA45D3D289A6AA4A916B83A0E0727C46</vt:lpwstr>
  </property>
</Properties>
</file>

<file path=docProps/thumbnail.jpeg>
</file>